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36208-0508-407F-BD8D-47ADA6E632E4}" type="doc">
      <dgm:prSet loTypeId="urn:microsoft.com/office/officeart/2008/layout/RadialCluster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FAA6E4F-6792-4412-816E-5F18CD290288}">
      <dgm:prSet phldrT="[Text]"/>
      <dgm:spPr/>
      <dgm:t>
        <a:bodyPr/>
        <a:lstStyle/>
        <a:p>
          <a:r>
            <a:rPr lang="en-US" dirty="0" smtClean="0"/>
            <a:t>Correlations</a:t>
          </a:r>
          <a:endParaRPr lang="en-US" dirty="0"/>
        </a:p>
      </dgm:t>
    </dgm:pt>
    <dgm:pt modelId="{A6885278-DCCB-4683-84B3-78A4E1B8BD84}" type="parTrans" cxnId="{FE7B0F03-64DF-40D7-A07B-886D6CE0572F}">
      <dgm:prSet/>
      <dgm:spPr/>
      <dgm:t>
        <a:bodyPr/>
        <a:lstStyle/>
        <a:p>
          <a:endParaRPr lang="en-US"/>
        </a:p>
      </dgm:t>
    </dgm:pt>
    <dgm:pt modelId="{9439843C-3E7B-4B2D-821D-17765AB7D694}" type="sibTrans" cxnId="{FE7B0F03-64DF-40D7-A07B-886D6CE0572F}">
      <dgm:prSet/>
      <dgm:spPr/>
      <dgm:t>
        <a:bodyPr/>
        <a:lstStyle/>
        <a:p>
          <a:endParaRPr lang="en-US"/>
        </a:p>
      </dgm:t>
    </dgm:pt>
    <dgm:pt modelId="{CD6FF05F-65B3-4893-9857-1FD9CA32581A}">
      <dgm:prSet phldrT="[Text]"/>
      <dgm:spPr/>
      <dgm:t>
        <a:bodyPr/>
        <a:lstStyle/>
        <a:p>
          <a:r>
            <a:rPr lang="en-US" dirty="0" smtClean="0"/>
            <a:t>No Correlation</a:t>
          </a:r>
          <a:endParaRPr lang="en-US" dirty="0"/>
        </a:p>
      </dgm:t>
    </dgm:pt>
    <dgm:pt modelId="{41BDA289-A4F2-4F63-8511-FC3D4459A379}" type="parTrans" cxnId="{1352D2F5-FC18-46BE-984E-258F5A628C9E}">
      <dgm:prSet/>
      <dgm:spPr/>
      <dgm:t>
        <a:bodyPr/>
        <a:lstStyle/>
        <a:p>
          <a:endParaRPr lang="en-US"/>
        </a:p>
      </dgm:t>
    </dgm:pt>
    <dgm:pt modelId="{D90AED99-2506-41A4-9AF0-CE2C6D03EC52}" type="sibTrans" cxnId="{1352D2F5-FC18-46BE-984E-258F5A628C9E}">
      <dgm:prSet/>
      <dgm:spPr/>
      <dgm:t>
        <a:bodyPr/>
        <a:lstStyle/>
        <a:p>
          <a:endParaRPr lang="en-US"/>
        </a:p>
      </dgm:t>
    </dgm:pt>
    <dgm:pt modelId="{4994EC9D-42A1-40DF-A74A-FDCA1B83DCFC}">
      <dgm:prSet phldrT="[Text]" custT="1"/>
      <dgm:spPr/>
      <dgm:t>
        <a:bodyPr/>
        <a:lstStyle/>
        <a:p>
          <a:r>
            <a:rPr lang="en-US" sz="2400" dirty="0" smtClean="0"/>
            <a:t>Negative Correlation</a:t>
          </a:r>
        </a:p>
        <a:p>
          <a:r>
            <a:rPr lang="en-US" sz="1900" dirty="0" smtClean="0"/>
            <a:t>(Inverse Correlation)</a:t>
          </a:r>
          <a:endParaRPr lang="en-US" sz="1900" dirty="0"/>
        </a:p>
      </dgm:t>
    </dgm:pt>
    <dgm:pt modelId="{19489FDD-3260-4B83-8569-87FF071C904A}" type="parTrans" cxnId="{81D5837A-F44C-429A-B6C6-BAB413C4D7A6}">
      <dgm:prSet/>
      <dgm:spPr/>
      <dgm:t>
        <a:bodyPr/>
        <a:lstStyle/>
        <a:p>
          <a:endParaRPr lang="en-US"/>
        </a:p>
      </dgm:t>
    </dgm:pt>
    <dgm:pt modelId="{88C9BBCF-17EA-41DE-9906-57F5A5926242}" type="sibTrans" cxnId="{81D5837A-F44C-429A-B6C6-BAB413C4D7A6}">
      <dgm:prSet/>
      <dgm:spPr/>
      <dgm:t>
        <a:bodyPr/>
        <a:lstStyle/>
        <a:p>
          <a:endParaRPr lang="en-US"/>
        </a:p>
      </dgm:t>
    </dgm:pt>
    <dgm:pt modelId="{5247F513-9681-4035-9892-00A328A368F2}">
      <dgm:prSet phldrT="[Text]" custT="1"/>
      <dgm:spPr/>
      <dgm:t>
        <a:bodyPr/>
        <a:lstStyle/>
        <a:p>
          <a:r>
            <a:rPr lang="en-US" sz="2400" dirty="0" smtClean="0"/>
            <a:t>Positive Correlation</a:t>
          </a:r>
        </a:p>
        <a:p>
          <a:r>
            <a:rPr lang="en-US" sz="2000" dirty="0" smtClean="0"/>
            <a:t>(Direct Correlation)</a:t>
          </a:r>
          <a:endParaRPr lang="en-US" sz="2000" dirty="0"/>
        </a:p>
      </dgm:t>
    </dgm:pt>
    <dgm:pt modelId="{A443B18C-D0F5-441C-A277-393855287FC6}" type="parTrans" cxnId="{A7A1138D-9829-4988-8151-E5307E5AC441}">
      <dgm:prSet/>
      <dgm:spPr/>
      <dgm:t>
        <a:bodyPr/>
        <a:lstStyle/>
        <a:p>
          <a:endParaRPr lang="en-US"/>
        </a:p>
      </dgm:t>
    </dgm:pt>
    <dgm:pt modelId="{419B4479-A633-4511-9B8C-78BB29696545}" type="sibTrans" cxnId="{A7A1138D-9829-4988-8151-E5307E5AC441}">
      <dgm:prSet/>
      <dgm:spPr/>
      <dgm:t>
        <a:bodyPr/>
        <a:lstStyle/>
        <a:p>
          <a:endParaRPr lang="en-US"/>
        </a:p>
      </dgm:t>
    </dgm:pt>
    <dgm:pt modelId="{5100297F-CF4D-489F-A112-7B1B1795AF90}" type="pres">
      <dgm:prSet presAssocID="{F0736208-0508-407F-BD8D-47ADA6E632E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D6B4A5B-65B2-407A-AD6A-4364358729CF}" type="pres">
      <dgm:prSet presAssocID="{0FAA6E4F-6792-4412-816E-5F18CD290288}" presName="singleCycle" presStyleCnt="0"/>
      <dgm:spPr/>
    </dgm:pt>
    <dgm:pt modelId="{2C4B5778-8F18-4E22-A21D-32E4F71E8F6A}" type="pres">
      <dgm:prSet presAssocID="{0FAA6E4F-6792-4412-816E-5F18CD290288}" presName="singleCenter" presStyleLbl="node1" presStyleIdx="0" presStyleCnt="4" custScaleX="252370" custScaleY="116591" custLinFactNeighborX="-570" custLinFactNeighborY="-3419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8181B877-6D3E-473F-9DCD-C9DC0860CD5B}" type="pres">
      <dgm:prSet presAssocID="{41BDA289-A4F2-4F63-8511-FC3D4459A379}" presName="Name56" presStyleLbl="parChTrans1D2" presStyleIdx="0" presStyleCnt="3"/>
      <dgm:spPr/>
    </dgm:pt>
    <dgm:pt modelId="{DFC3BD0F-E28F-4250-AF39-D88C7E375AEC}" type="pres">
      <dgm:prSet presAssocID="{CD6FF05F-65B3-4893-9857-1FD9CA32581A}" presName="text0" presStyleLbl="node1" presStyleIdx="1" presStyleCnt="4" custScaleX="302401" custScaleY="61521" custRadScaleRad="85755" custRadScaleInc="-6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15B9EE-6DF0-4903-B6D5-E231EC6A0F0B}" type="pres">
      <dgm:prSet presAssocID="{19489FDD-3260-4B83-8569-87FF071C904A}" presName="Name56" presStyleLbl="parChTrans1D2" presStyleIdx="1" presStyleCnt="3"/>
      <dgm:spPr/>
    </dgm:pt>
    <dgm:pt modelId="{2C757150-C33D-4CBA-85F8-5C69EAEB14F9}" type="pres">
      <dgm:prSet presAssocID="{4994EC9D-42A1-40DF-A74A-FDCA1B83DCFC}" presName="text0" presStyleLbl="node1" presStyleIdx="2" presStyleCnt="4" custScaleX="329138" custRadScaleRad="187574" custRadScaleInc="-23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B1522-9BE8-4B05-B048-FE87A6E7266E}" type="pres">
      <dgm:prSet presAssocID="{A443B18C-D0F5-441C-A277-393855287FC6}" presName="Name56" presStyleLbl="parChTrans1D2" presStyleIdx="2" presStyleCnt="3"/>
      <dgm:spPr/>
    </dgm:pt>
    <dgm:pt modelId="{D2006A12-F325-46AB-80AC-5379BC5B9384}" type="pres">
      <dgm:prSet presAssocID="{5247F513-9681-4035-9892-00A328A368F2}" presName="text0" presStyleLbl="node1" presStyleIdx="3" presStyleCnt="4" custScaleX="316773" custRadScaleRad="183620" custRadScaleInc="21501">
        <dgm:presLayoutVars>
          <dgm:bulletEnabled val="1"/>
        </dgm:presLayoutVars>
      </dgm:prSet>
      <dgm:spPr/>
    </dgm:pt>
  </dgm:ptLst>
  <dgm:cxnLst>
    <dgm:cxn modelId="{1352D2F5-FC18-46BE-984E-258F5A628C9E}" srcId="{0FAA6E4F-6792-4412-816E-5F18CD290288}" destId="{CD6FF05F-65B3-4893-9857-1FD9CA32581A}" srcOrd="0" destOrd="0" parTransId="{41BDA289-A4F2-4F63-8511-FC3D4459A379}" sibTransId="{D90AED99-2506-41A4-9AF0-CE2C6D03EC52}"/>
    <dgm:cxn modelId="{554932BF-FD64-4324-943C-7BA6B48E1574}" type="presOf" srcId="{0FAA6E4F-6792-4412-816E-5F18CD290288}" destId="{2C4B5778-8F18-4E22-A21D-32E4F71E8F6A}" srcOrd="0" destOrd="0" presId="urn:microsoft.com/office/officeart/2008/layout/RadialCluster"/>
    <dgm:cxn modelId="{281553BF-BF55-47BB-BE00-BB919098FB84}" type="presOf" srcId="{A443B18C-D0F5-441C-A277-393855287FC6}" destId="{9E7B1522-9BE8-4B05-B048-FE87A6E7266E}" srcOrd="0" destOrd="0" presId="urn:microsoft.com/office/officeart/2008/layout/RadialCluster"/>
    <dgm:cxn modelId="{4A577CC6-913A-46A5-9289-BEEA7257B9F4}" type="presOf" srcId="{19489FDD-3260-4B83-8569-87FF071C904A}" destId="{2D15B9EE-6DF0-4903-B6D5-E231EC6A0F0B}" srcOrd="0" destOrd="0" presId="urn:microsoft.com/office/officeart/2008/layout/RadialCluster"/>
    <dgm:cxn modelId="{2AE7680E-0D44-4687-93B4-D1CAE86A892C}" type="presOf" srcId="{41BDA289-A4F2-4F63-8511-FC3D4459A379}" destId="{8181B877-6D3E-473F-9DCD-C9DC0860CD5B}" srcOrd="0" destOrd="0" presId="urn:microsoft.com/office/officeart/2008/layout/RadialCluster"/>
    <dgm:cxn modelId="{5796FC08-5B44-48B4-891C-15727BD1EA7D}" type="presOf" srcId="{F0736208-0508-407F-BD8D-47ADA6E632E4}" destId="{5100297F-CF4D-489F-A112-7B1B1795AF90}" srcOrd="0" destOrd="0" presId="urn:microsoft.com/office/officeart/2008/layout/RadialCluster"/>
    <dgm:cxn modelId="{696A12A3-2E39-4E56-A524-7EB861693268}" type="presOf" srcId="{4994EC9D-42A1-40DF-A74A-FDCA1B83DCFC}" destId="{2C757150-C33D-4CBA-85F8-5C69EAEB14F9}" srcOrd="0" destOrd="0" presId="urn:microsoft.com/office/officeart/2008/layout/RadialCluster"/>
    <dgm:cxn modelId="{A7A1138D-9829-4988-8151-E5307E5AC441}" srcId="{0FAA6E4F-6792-4412-816E-5F18CD290288}" destId="{5247F513-9681-4035-9892-00A328A368F2}" srcOrd="2" destOrd="0" parTransId="{A443B18C-D0F5-441C-A277-393855287FC6}" sibTransId="{419B4479-A633-4511-9B8C-78BB29696545}"/>
    <dgm:cxn modelId="{CBDCF585-C2F3-430B-A390-8E6AEEBAC3D4}" type="presOf" srcId="{5247F513-9681-4035-9892-00A328A368F2}" destId="{D2006A12-F325-46AB-80AC-5379BC5B9384}" srcOrd="0" destOrd="0" presId="urn:microsoft.com/office/officeart/2008/layout/RadialCluster"/>
    <dgm:cxn modelId="{81D5837A-F44C-429A-B6C6-BAB413C4D7A6}" srcId="{0FAA6E4F-6792-4412-816E-5F18CD290288}" destId="{4994EC9D-42A1-40DF-A74A-FDCA1B83DCFC}" srcOrd="1" destOrd="0" parTransId="{19489FDD-3260-4B83-8569-87FF071C904A}" sibTransId="{88C9BBCF-17EA-41DE-9906-57F5A5926242}"/>
    <dgm:cxn modelId="{FE7B0F03-64DF-40D7-A07B-886D6CE0572F}" srcId="{F0736208-0508-407F-BD8D-47ADA6E632E4}" destId="{0FAA6E4F-6792-4412-816E-5F18CD290288}" srcOrd="0" destOrd="0" parTransId="{A6885278-DCCB-4683-84B3-78A4E1B8BD84}" sibTransId="{9439843C-3E7B-4B2D-821D-17765AB7D694}"/>
    <dgm:cxn modelId="{5A327566-4DF5-4EC6-B53C-41FECD08E982}" type="presOf" srcId="{CD6FF05F-65B3-4893-9857-1FD9CA32581A}" destId="{DFC3BD0F-E28F-4250-AF39-D88C7E375AEC}" srcOrd="0" destOrd="0" presId="urn:microsoft.com/office/officeart/2008/layout/RadialCluster"/>
    <dgm:cxn modelId="{EC94241A-1D23-4C72-9A6D-C0623CB668FA}" type="presParOf" srcId="{5100297F-CF4D-489F-A112-7B1B1795AF90}" destId="{6D6B4A5B-65B2-407A-AD6A-4364358729CF}" srcOrd="0" destOrd="0" presId="urn:microsoft.com/office/officeart/2008/layout/RadialCluster"/>
    <dgm:cxn modelId="{F74A457F-3D99-45A4-B0D0-2F0BC0F4D442}" type="presParOf" srcId="{6D6B4A5B-65B2-407A-AD6A-4364358729CF}" destId="{2C4B5778-8F18-4E22-A21D-32E4F71E8F6A}" srcOrd="0" destOrd="0" presId="urn:microsoft.com/office/officeart/2008/layout/RadialCluster"/>
    <dgm:cxn modelId="{AC16B433-4978-4B68-A1BF-DA36F2487A49}" type="presParOf" srcId="{6D6B4A5B-65B2-407A-AD6A-4364358729CF}" destId="{8181B877-6D3E-473F-9DCD-C9DC0860CD5B}" srcOrd="1" destOrd="0" presId="urn:microsoft.com/office/officeart/2008/layout/RadialCluster"/>
    <dgm:cxn modelId="{B6AC45A2-7DB6-4B04-B6B2-C2E61DC1201D}" type="presParOf" srcId="{6D6B4A5B-65B2-407A-AD6A-4364358729CF}" destId="{DFC3BD0F-E28F-4250-AF39-D88C7E375AEC}" srcOrd="2" destOrd="0" presId="urn:microsoft.com/office/officeart/2008/layout/RadialCluster"/>
    <dgm:cxn modelId="{0EFD1532-53D5-4417-B8A8-F85E6D8C9F37}" type="presParOf" srcId="{6D6B4A5B-65B2-407A-AD6A-4364358729CF}" destId="{2D15B9EE-6DF0-4903-B6D5-E231EC6A0F0B}" srcOrd="3" destOrd="0" presId="urn:microsoft.com/office/officeart/2008/layout/RadialCluster"/>
    <dgm:cxn modelId="{DDC152D7-5F8B-4DD5-9C92-0AE6955CA283}" type="presParOf" srcId="{6D6B4A5B-65B2-407A-AD6A-4364358729CF}" destId="{2C757150-C33D-4CBA-85F8-5C69EAEB14F9}" srcOrd="4" destOrd="0" presId="urn:microsoft.com/office/officeart/2008/layout/RadialCluster"/>
    <dgm:cxn modelId="{542C3407-B15A-4C95-9CC6-0A875C614D23}" type="presParOf" srcId="{6D6B4A5B-65B2-407A-AD6A-4364358729CF}" destId="{9E7B1522-9BE8-4B05-B048-FE87A6E7266E}" srcOrd="5" destOrd="0" presId="urn:microsoft.com/office/officeart/2008/layout/RadialCluster"/>
    <dgm:cxn modelId="{01FF2E8A-1807-4EA2-AADB-5FB772689F4E}" type="presParOf" srcId="{6D6B4A5B-65B2-407A-AD6A-4364358729CF}" destId="{D2006A12-F325-46AB-80AC-5379BC5B938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9008D7-BA67-48C0-8E64-5E54C79395B2}" type="doc">
      <dgm:prSet loTypeId="urn:microsoft.com/office/officeart/2005/8/layout/hList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8B16C98A-EB02-496D-BA6D-8E1D0CBDC7B9}">
      <dgm:prSet phldrT="[Text]"/>
      <dgm:spPr/>
      <dgm:t>
        <a:bodyPr/>
        <a:lstStyle/>
        <a:p>
          <a:r>
            <a:rPr lang="en-US" dirty="0" smtClean="0">
              <a:latin typeface="AR DARLING" panose="02000000000000000000" pitchFamily="2" charset="0"/>
            </a:rPr>
            <a:t>The Measures of Central Tendency</a:t>
          </a:r>
          <a:endParaRPr lang="en-US" dirty="0"/>
        </a:p>
      </dgm:t>
    </dgm:pt>
    <dgm:pt modelId="{3EE5BA38-3BC0-4DDD-B9E3-F0B5E5B20085}" type="parTrans" cxnId="{9434D39D-595A-4517-B381-6064CBDD62BC}">
      <dgm:prSet/>
      <dgm:spPr/>
      <dgm:t>
        <a:bodyPr/>
        <a:lstStyle/>
        <a:p>
          <a:endParaRPr lang="en-US"/>
        </a:p>
      </dgm:t>
    </dgm:pt>
    <dgm:pt modelId="{8D682F26-55E2-46FD-8821-C05B081C922D}" type="sibTrans" cxnId="{9434D39D-595A-4517-B381-6064CBDD62BC}">
      <dgm:prSet/>
      <dgm:spPr/>
      <dgm:t>
        <a:bodyPr/>
        <a:lstStyle/>
        <a:p>
          <a:endParaRPr lang="en-US"/>
        </a:p>
      </dgm:t>
    </dgm:pt>
    <dgm:pt modelId="{D0D724F0-4E9F-45A0-918B-BAE97BDB75DB}">
      <dgm:prSet phldrT="[Text]"/>
      <dgm:spPr/>
      <dgm:t>
        <a:bodyPr/>
        <a:lstStyle/>
        <a:p>
          <a:r>
            <a:rPr lang="en-US" dirty="0" smtClean="0"/>
            <a:t>Mean</a:t>
          </a:r>
          <a:endParaRPr lang="en-US" dirty="0"/>
        </a:p>
      </dgm:t>
    </dgm:pt>
    <dgm:pt modelId="{D0D4704C-A01F-4CAD-8D18-BC5E6AC41EF0}" type="parTrans" cxnId="{EF59DB7E-08F5-4757-8412-8020233EE7BC}">
      <dgm:prSet/>
      <dgm:spPr/>
      <dgm:t>
        <a:bodyPr/>
        <a:lstStyle/>
        <a:p>
          <a:endParaRPr lang="en-US"/>
        </a:p>
      </dgm:t>
    </dgm:pt>
    <dgm:pt modelId="{1697CE9B-9BA6-4E8C-B313-D147F1F0B6EB}" type="sibTrans" cxnId="{EF59DB7E-08F5-4757-8412-8020233EE7BC}">
      <dgm:prSet/>
      <dgm:spPr/>
      <dgm:t>
        <a:bodyPr/>
        <a:lstStyle/>
        <a:p>
          <a:endParaRPr lang="en-US"/>
        </a:p>
      </dgm:t>
    </dgm:pt>
    <dgm:pt modelId="{9CE33B14-C115-4BD8-9419-1B8A565152AE}">
      <dgm:prSet phldrT="[Text]"/>
      <dgm:spPr/>
      <dgm:t>
        <a:bodyPr/>
        <a:lstStyle/>
        <a:p>
          <a:r>
            <a:rPr lang="en-US" dirty="0" smtClean="0"/>
            <a:t>Median</a:t>
          </a:r>
          <a:endParaRPr lang="en-US" dirty="0"/>
        </a:p>
      </dgm:t>
    </dgm:pt>
    <dgm:pt modelId="{5E37355D-24D7-4F1A-83B0-E2E0E8E29CA9}" type="parTrans" cxnId="{282A8BE5-C8D0-4AFF-813E-E6D70B7E0B1C}">
      <dgm:prSet/>
      <dgm:spPr/>
      <dgm:t>
        <a:bodyPr/>
        <a:lstStyle/>
        <a:p>
          <a:endParaRPr lang="en-US"/>
        </a:p>
      </dgm:t>
    </dgm:pt>
    <dgm:pt modelId="{04595FF6-2F88-47D9-BD22-021EED525B6A}" type="sibTrans" cxnId="{282A8BE5-C8D0-4AFF-813E-E6D70B7E0B1C}">
      <dgm:prSet/>
      <dgm:spPr/>
      <dgm:t>
        <a:bodyPr/>
        <a:lstStyle/>
        <a:p>
          <a:endParaRPr lang="en-US"/>
        </a:p>
      </dgm:t>
    </dgm:pt>
    <dgm:pt modelId="{75076CE0-9FC2-4EAC-86CB-195B29834BE5}">
      <dgm:prSet phldrT="[Text]"/>
      <dgm:spPr/>
      <dgm:t>
        <a:bodyPr/>
        <a:lstStyle/>
        <a:p>
          <a:r>
            <a:rPr lang="en-US" dirty="0" smtClean="0"/>
            <a:t>Mode</a:t>
          </a:r>
          <a:endParaRPr lang="en-US" dirty="0"/>
        </a:p>
      </dgm:t>
    </dgm:pt>
    <dgm:pt modelId="{D056E0D3-1114-47B8-9A32-931AC8B71DDB}" type="parTrans" cxnId="{CB2287E5-8CF6-4E86-924A-68F271E80206}">
      <dgm:prSet/>
      <dgm:spPr/>
      <dgm:t>
        <a:bodyPr/>
        <a:lstStyle/>
        <a:p>
          <a:endParaRPr lang="en-US"/>
        </a:p>
      </dgm:t>
    </dgm:pt>
    <dgm:pt modelId="{60E41DBD-EFAA-4BC7-9ACD-92D7200A9473}" type="sibTrans" cxnId="{CB2287E5-8CF6-4E86-924A-68F271E80206}">
      <dgm:prSet/>
      <dgm:spPr/>
      <dgm:t>
        <a:bodyPr/>
        <a:lstStyle/>
        <a:p>
          <a:endParaRPr lang="en-US"/>
        </a:p>
      </dgm:t>
    </dgm:pt>
    <dgm:pt modelId="{6E48C914-10B5-4F4E-BA7E-9BF62FEAD40D}" type="pres">
      <dgm:prSet presAssocID="{479008D7-BA67-48C0-8E64-5E54C79395B2}" presName="composite" presStyleCnt="0">
        <dgm:presLayoutVars>
          <dgm:chMax val="1"/>
          <dgm:dir/>
          <dgm:resizeHandles val="exact"/>
        </dgm:presLayoutVars>
      </dgm:prSet>
      <dgm:spPr/>
    </dgm:pt>
    <dgm:pt modelId="{D44B0E72-381E-4A92-9354-6C1B7219314D}" type="pres">
      <dgm:prSet presAssocID="{8B16C98A-EB02-496D-BA6D-8E1D0CBDC7B9}" presName="roof" presStyleLbl="dkBgShp" presStyleIdx="0" presStyleCnt="2"/>
      <dgm:spPr/>
      <dgm:t>
        <a:bodyPr/>
        <a:lstStyle/>
        <a:p>
          <a:endParaRPr lang="en-US"/>
        </a:p>
      </dgm:t>
    </dgm:pt>
    <dgm:pt modelId="{17FE119D-4508-4AB7-A174-3FEC8FA26CE8}" type="pres">
      <dgm:prSet presAssocID="{8B16C98A-EB02-496D-BA6D-8E1D0CBDC7B9}" presName="pillars" presStyleCnt="0"/>
      <dgm:spPr/>
    </dgm:pt>
    <dgm:pt modelId="{6A66E377-A830-4244-B4B9-AA37BD379F26}" type="pres">
      <dgm:prSet presAssocID="{8B16C98A-EB02-496D-BA6D-8E1D0CBDC7B9}" presName="pillar1" presStyleLbl="node1" presStyleIdx="0" presStyleCnt="3" custScaleY="28116" custLinFactNeighborX="1583" custLinFactNeighborY="-35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E83EF-D6DB-4C37-A59F-3AFF6EE685D5}" type="pres">
      <dgm:prSet presAssocID="{9CE33B14-C115-4BD8-9419-1B8A565152AE}" presName="pillarX" presStyleLbl="node1" presStyleIdx="1" presStyleCnt="3" custScaleY="28293" custLinFactNeighborX="1583" custLinFactNeighborY="-35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849C9-089C-45E0-A1EA-899D2A9E249A}" type="pres">
      <dgm:prSet presAssocID="{75076CE0-9FC2-4EAC-86CB-195B29834BE5}" presName="pillarX" presStyleLbl="node1" presStyleIdx="2" presStyleCnt="3" custScaleY="28743" custLinFactNeighborX="147" custLinFactNeighborY="-35975">
        <dgm:presLayoutVars>
          <dgm:bulletEnabled val="1"/>
        </dgm:presLayoutVars>
      </dgm:prSet>
      <dgm:spPr/>
    </dgm:pt>
    <dgm:pt modelId="{8F0D53F1-7B28-4013-BE96-5FD4B87648F2}" type="pres">
      <dgm:prSet presAssocID="{8B16C98A-EB02-496D-BA6D-8E1D0CBDC7B9}" presName="base" presStyleLbl="dkBgShp" presStyleIdx="1" presStyleCnt="2" custScaleY="258540"/>
      <dgm:spPr/>
    </dgm:pt>
  </dgm:ptLst>
  <dgm:cxnLst>
    <dgm:cxn modelId="{07F4DD7C-F5A8-4CD3-A7DE-E5FEF2A4363E}" type="presOf" srcId="{479008D7-BA67-48C0-8E64-5E54C79395B2}" destId="{6E48C914-10B5-4F4E-BA7E-9BF62FEAD40D}" srcOrd="0" destOrd="0" presId="urn:microsoft.com/office/officeart/2005/8/layout/hList3"/>
    <dgm:cxn modelId="{4E63E1D1-F33C-4098-95CA-7DAB3DC44461}" type="presOf" srcId="{D0D724F0-4E9F-45A0-918B-BAE97BDB75DB}" destId="{6A66E377-A830-4244-B4B9-AA37BD379F26}" srcOrd="0" destOrd="0" presId="urn:microsoft.com/office/officeart/2005/8/layout/hList3"/>
    <dgm:cxn modelId="{9434D39D-595A-4517-B381-6064CBDD62BC}" srcId="{479008D7-BA67-48C0-8E64-5E54C79395B2}" destId="{8B16C98A-EB02-496D-BA6D-8E1D0CBDC7B9}" srcOrd="0" destOrd="0" parTransId="{3EE5BA38-3BC0-4DDD-B9E3-F0B5E5B20085}" sibTransId="{8D682F26-55E2-46FD-8821-C05B081C922D}"/>
    <dgm:cxn modelId="{AD6C3780-EF77-4720-8671-7F8E4406D319}" type="presOf" srcId="{75076CE0-9FC2-4EAC-86CB-195B29834BE5}" destId="{AAF849C9-089C-45E0-A1EA-899D2A9E249A}" srcOrd="0" destOrd="0" presId="urn:microsoft.com/office/officeart/2005/8/layout/hList3"/>
    <dgm:cxn modelId="{282A8BE5-C8D0-4AFF-813E-E6D70B7E0B1C}" srcId="{8B16C98A-EB02-496D-BA6D-8E1D0CBDC7B9}" destId="{9CE33B14-C115-4BD8-9419-1B8A565152AE}" srcOrd="1" destOrd="0" parTransId="{5E37355D-24D7-4F1A-83B0-E2E0E8E29CA9}" sibTransId="{04595FF6-2F88-47D9-BD22-021EED525B6A}"/>
    <dgm:cxn modelId="{CB2287E5-8CF6-4E86-924A-68F271E80206}" srcId="{8B16C98A-EB02-496D-BA6D-8E1D0CBDC7B9}" destId="{75076CE0-9FC2-4EAC-86CB-195B29834BE5}" srcOrd="2" destOrd="0" parTransId="{D056E0D3-1114-47B8-9A32-931AC8B71DDB}" sibTransId="{60E41DBD-EFAA-4BC7-9ACD-92D7200A9473}"/>
    <dgm:cxn modelId="{EF59DB7E-08F5-4757-8412-8020233EE7BC}" srcId="{8B16C98A-EB02-496D-BA6D-8E1D0CBDC7B9}" destId="{D0D724F0-4E9F-45A0-918B-BAE97BDB75DB}" srcOrd="0" destOrd="0" parTransId="{D0D4704C-A01F-4CAD-8D18-BC5E6AC41EF0}" sibTransId="{1697CE9B-9BA6-4E8C-B313-D147F1F0B6EB}"/>
    <dgm:cxn modelId="{3951DD56-26D1-4F32-B1A8-0A4C9A925B50}" type="presOf" srcId="{9CE33B14-C115-4BD8-9419-1B8A565152AE}" destId="{952E83EF-D6DB-4C37-A59F-3AFF6EE685D5}" srcOrd="0" destOrd="0" presId="urn:microsoft.com/office/officeart/2005/8/layout/hList3"/>
    <dgm:cxn modelId="{EF6F7057-3C7B-47BB-8EB5-B1A7E73746C5}" type="presOf" srcId="{8B16C98A-EB02-496D-BA6D-8E1D0CBDC7B9}" destId="{D44B0E72-381E-4A92-9354-6C1B7219314D}" srcOrd="0" destOrd="0" presId="urn:microsoft.com/office/officeart/2005/8/layout/hList3"/>
    <dgm:cxn modelId="{EDBDC878-D70D-4BBE-AE20-E44F7F71842B}" type="presParOf" srcId="{6E48C914-10B5-4F4E-BA7E-9BF62FEAD40D}" destId="{D44B0E72-381E-4A92-9354-6C1B7219314D}" srcOrd="0" destOrd="0" presId="urn:microsoft.com/office/officeart/2005/8/layout/hList3"/>
    <dgm:cxn modelId="{517BDC5A-6CEC-44D8-8BA4-460968D5DFDE}" type="presParOf" srcId="{6E48C914-10B5-4F4E-BA7E-9BF62FEAD40D}" destId="{17FE119D-4508-4AB7-A174-3FEC8FA26CE8}" srcOrd="1" destOrd="0" presId="urn:microsoft.com/office/officeart/2005/8/layout/hList3"/>
    <dgm:cxn modelId="{700132F7-A3E9-4315-AD0B-C9235914DDB8}" type="presParOf" srcId="{17FE119D-4508-4AB7-A174-3FEC8FA26CE8}" destId="{6A66E377-A830-4244-B4B9-AA37BD379F26}" srcOrd="0" destOrd="0" presId="urn:microsoft.com/office/officeart/2005/8/layout/hList3"/>
    <dgm:cxn modelId="{D2BB2C54-9068-46C9-9555-13272219567B}" type="presParOf" srcId="{17FE119D-4508-4AB7-A174-3FEC8FA26CE8}" destId="{952E83EF-D6DB-4C37-A59F-3AFF6EE685D5}" srcOrd="1" destOrd="0" presId="urn:microsoft.com/office/officeart/2005/8/layout/hList3"/>
    <dgm:cxn modelId="{901A2D3F-E5EA-4BE6-AAA3-5A6BF479D448}" type="presParOf" srcId="{17FE119D-4508-4AB7-A174-3FEC8FA26CE8}" destId="{AAF849C9-089C-45E0-A1EA-899D2A9E249A}" srcOrd="2" destOrd="0" presId="urn:microsoft.com/office/officeart/2005/8/layout/hList3"/>
    <dgm:cxn modelId="{B9420C67-4F60-469B-9810-61B3A627AB3F}" type="presParOf" srcId="{6E48C914-10B5-4F4E-BA7E-9BF62FEAD40D}" destId="{8F0D53F1-7B28-4013-BE96-5FD4B87648F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94DC28-76C7-4412-B13B-07A38B10EB5C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1647ACB3-337F-4B86-B673-8BBBBE86AB58}">
          <dgm:prSet phldrT="[Text]"/>
          <dgm:spPr/>
          <dgm:t>
            <a:bodyPr/>
            <a:lstStyle/>
            <a:p>
              <a:pPr algn="ctr"/>
              <a:r>
                <a:rPr lang="en-US" dirty="0" smtClean="0"/>
                <a:t>    Variance (</a:t>
              </a:r>
              <a14:m>
                <m:oMath xmlns:m="http://schemas.openxmlformats.org/officeDocument/2006/math">
                  <m:sSup>
                    <m:sSupPr>
                      <m:ctrlPr>
                        <a:rPr lang="en-US" i="1" smtClean="0"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e>
                    <m: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lang="en-US" b="0" i="1" smtClean="0">
                      <a:latin typeface="Cambria Math" panose="02040503050406030204" pitchFamily="18" charset="0"/>
                    </a:rPr>
                    <m:t>)</m:t>
                  </m:r>
                </m:oMath>
              </a14:m>
              <a:r>
                <a:rPr lang="en-US" dirty="0" smtClean="0"/>
                <a:t>	</a:t>
              </a:r>
              <a:endParaRPr lang="en-US" dirty="0"/>
            </a:p>
          </dgm:t>
        </dgm:pt>
      </mc:Choice>
      <mc:Fallback>
        <dgm:pt modelId="{1647ACB3-337F-4B86-B673-8BBBBE86AB58}">
          <dgm:prSet phldrT="[Text]"/>
          <dgm:spPr/>
          <dgm:t>
            <a:bodyPr/>
            <a:lstStyle/>
            <a:p>
              <a:pPr algn="ctr"/>
              <a:r>
                <a:rPr lang="en-US" dirty="0" smtClean="0"/>
                <a:t>    Variance (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𝜎^</a:t>
              </a:r>
              <a:r>
                <a:rPr lang="en-US" b="0" i="0" smtClean="0">
                  <a:latin typeface="Cambria Math" panose="02040503050406030204" pitchFamily="18" charset="0"/>
                </a:rPr>
                <a:t>2)</a:t>
              </a:r>
              <a:r>
                <a:rPr lang="en-US" dirty="0" smtClean="0"/>
                <a:t>	</a:t>
              </a:r>
              <a:endParaRPr lang="en-US" dirty="0"/>
            </a:p>
          </dgm:t>
        </dgm:pt>
      </mc:Fallback>
    </mc:AlternateContent>
    <dgm:pt modelId="{14239887-987B-40B0-AA84-EB42A8345085}" type="parTrans" cxnId="{FA716E3F-D51C-4AB0-B933-2F10023C56F1}">
      <dgm:prSet/>
      <dgm:spPr/>
      <dgm:t>
        <a:bodyPr/>
        <a:lstStyle/>
        <a:p>
          <a:endParaRPr lang="en-US"/>
        </a:p>
      </dgm:t>
    </dgm:pt>
    <dgm:pt modelId="{1A04243B-EAD0-4A3E-B15E-5F3D9F2413A6}" type="sibTrans" cxnId="{FA716E3F-D51C-4AB0-B933-2F10023C56F1}">
      <dgm:prSet/>
      <dgm:spPr/>
      <dgm:t>
        <a:bodyPr/>
        <a:lstStyle/>
        <a:p>
          <a:endParaRPr lang="en-US"/>
        </a:p>
      </dgm:t>
    </dgm:pt>
    <dgm:pt modelId="{C627A10B-5DD7-4952-A4A5-80F64E6D3089}">
      <dgm:prSet phldrT="[Text]"/>
      <dgm:spPr/>
      <dgm:t>
        <a:bodyPr/>
        <a:lstStyle/>
        <a:p>
          <a:r>
            <a:rPr lang="en-US" dirty="0" smtClean="0"/>
            <a:t>How similar or diverse the data points are</a:t>
          </a:r>
          <a:endParaRPr lang="en-US" dirty="0"/>
        </a:p>
      </dgm:t>
    </dgm:pt>
    <dgm:pt modelId="{55F2BBF0-69F9-48BC-8C17-BD8469D0C753}" type="parTrans" cxnId="{22810206-2BFD-444A-ACCB-3B2A678F4E81}">
      <dgm:prSet/>
      <dgm:spPr/>
      <dgm:t>
        <a:bodyPr/>
        <a:lstStyle/>
        <a:p>
          <a:endParaRPr lang="en-US"/>
        </a:p>
      </dgm:t>
    </dgm:pt>
    <dgm:pt modelId="{7750AD65-6832-4072-8112-0524944C1BBF}" type="sibTrans" cxnId="{22810206-2BFD-444A-ACCB-3B2A678F4E81}">
      <dgm:prSet/>
      <dgm:spPr/>
      <dgm:t>
        <a:bodyPr/>
        <a:lstStyle/>
        <a:p>
          <a:endParaRPr lang="en-US"/>
        </a:p>
      </dgm:t>
    </dgm:pt>
    <dgm:pt modelId="{5C74184F-493E-45F6-B3C4-80EA0DD2AE49}">
      <dgm:prSet phldrT="[Text]"/>
      <dgm:spPr/>
      <dgm:t>
        <a:bodyPr/>
        <a:lstStyle/>
        <a:p>
          <a:r>
            <a:rPr lang="en-US" dirty="0" smtClean="0"/>
            <a:t>Averages derived from scores with low variability are more reliable than averages based on high variability</a:t>
          </a:r>
          <a:endParaRPr lang="en-US" dirty="0"/>
        </a:p>
      </dgm:t>
    </dgm:pt>
    <dgm:pt modelId="{91DB4F53-71E6-4FD9-9F4D-FCCC7FF564A8}" type="parTrans" cxnId="{6B157C18-98DB-4B66-AA4C-45CC3229344B}">
      <dgm:prSet/>
      <dgm:spPr/>
      <dgm:t>
        <a:bodyPr/>
        <a:lstStyle/>
        <a:p>
          <a:endParaRPr lang="en-US"/>
        </a:p>
      </dgm:t>
    </dgm:pt>
    <dgm:pt modelId="{4FAE3CEF-C24A-43E8-A703-DF88DE304B24}" type="sibTrans" cxnId="{6B157C18-98DB-4B66-AA4C-45CC3229344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DDA40F87-B0E9-425A-B549-5BDB2B2FB302}">
          <dgm:prSet phldrT="[Text]"/>
          <dgm:spPr/>
          <dgm:t>
            <a:bodyPr/>
            <a:lstStyle/>
            <a:p>
              <a:r>
                <a:rPr lang="en-US" dirty="0" smtClean="0"/>
                <a:t>Standard Deviation(</a:t>
              </a:r>
              <a14:m>
                <m:oMath xmlns:m="http://schemas.openxmlformats.org/officeDocument/2006/math">
                  <m:r>
                    <a:rPr lang="en-US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𝜎</m:t>
                  </m:r>
                </m:oMath>
              </a14:m>
              <a:r>
                <a:rPr lang="en-US" dirty="0" smtClean="0"/>
                <a:t>)</a:t>
              </a:r>
              <a:endParaRPr lang="en-US" dirty="0"/>
            </a:p>
          </dgm:t>
        </dgm:pt>
      </mc:Choice>
      <mc:Fallback>
        <dgm:pt modelId="{DDA40F87-B0E9-425A-B549-5BDB2B2FB302}">
          <dgm:prSet phldrT="[Text]"/>
          <dgm:spPr/>
          <dgm:t>
            <a:bodyPr/>
            <a:lstStyle/>
            <a:p>
              <a:r>
                <a:rPr lang="en-US" dirty="0" smtClean="0"/>
                <a:t>Standard Deviation(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𝜎</a:t>
              </a:r>
              <a:r>
                <a:rPr lang="en-US" dirty="0" smtClean="0"/>
                <a:t>)</a:t>
              </a:r>
              <a:endParaRPr lang="en-US" dirty="0"/>
            </a:p>
          </dgm:t>
        </dgm:pt>
      </mc:Fallback>
    </mc:AlternateContent>
    <dgm:pt modelId="{353302BF-C695-4AD1-8B3B-204A7125BA76}" type="parTrans" cxnId="{FE0FFF2D-761E-4018-A613-6CB275D724BF}">
      <dgm:prSet/>
      <dgm:spPr/>
      <dgm:t>
        <a:bodyPr/>
        <a:lstStyle/>
        <a:p>
          <a:endParaRPr lang="en-US"/>
        </a:p>
      </dgm:t>
    </dgm:pt>
    <dgm:pt modelId="{3616A002-DA90-40E8-9605-D9D4558A30CE}" type="sibTrans" cxnId="{FE0FFF2D-761E-4018-A613-6CB275D724BF}">
      <dgm:prSet/>
      <dgm:spPr/>
      <dgm:t>
        <a:bodyPr/>
        <a:lstStyle/>
        <a:p>
          <a:endParaRPr lang="en-US"/>
        </a:p>
      </dgm:t>
    </dgm:pt>
    <dgm:pt modelId="{36F9822B-9DCF-45FD-8DF0-5DED21055A6C}">
      <dgm:prSet phldrT="[Text]"/>
      <dgm:spPr/>
      <dgm:t>
        <a:bodyPr/>
        <a:lstStyle/>
        <a:p>
          <a:r>
            <a:rPr lang="en-US" dirty="0" smtClean="0"/>
            <a:t>Measure of how much scores vary around the mean score.  </a:t>
          </a:r>
          <a:r>
            <a:rPr lang="en-US" dirty="0" smtClean="0"/>
            <a:t>Better gauge of whether scores are packed together or dispersed</a:t>
          </a:r>
          <a:endParaRPr lang="en-US" dirty="0"/>
        </a:p>
      </dgm:t>
    </dgm:pt>
    <dgm:pt modelId="{FAA3A2CB-C6A2-46AA-9DDA-7CC227768D25}" type="parTrans" cxnId="{4EE60C67-F5BB-402E-967C-C34FAF696FFE}">
      <dgm:prSet/>
      <dgm:spPr/>
      <dgm:t>
        <a:bodyPr/>
        <a:lstStyle/>
        <a:p>
          <a:endParaRPr lang="en-US"/>
        </a:p>
      </dgm:t>
    </dgm:pt>
    <dgm:pt modelId="{ACBFE0D7-4166-4B38-9016-6F37791A8838}" type="sibTrans" cxnId="{4EE60C67-F5BB-402E-967C-C34FAF696FFE}">
      <dgm:prSet/>
      <dgm:spPr/>
      <dgm:t>
        <a:bodyPr/>
        <a:lstStyle/>
        <a:p>
          <a:endParaRPr lang="en-US"/>
        </a:p>
      </dgm:t>
    </dgm:pt>
    <dgm:pt modelId="{8869D123-1882-4A09-BAF6-3D0CDB8B1505}">
      <dgm:prSet phldrT="[Text]"/>
      <dgm:spPr/>
      <dgm:t>
        <a:bodyPr/>
        <a:lstStyle/>
        <a:p>
          <a:r>
            <a:rPr lang="en-US" dirty="0" smtClean="0"/>
            <a:t>If a group of scores has a small standard deviation, then you can draw more stable conclusions from the data set</a:t>
          </a:r>
          <a:endParaRPr lang="en-US" dirty="0"/>
        </a:p>
      </dgm:t>
    </dgm:pt>
    <dgm:pt modelId="{F8B99FDF-AA74-41E8-BB73-155522B5CDD8}" type="parTrans" cxnId="{B7364A47-B287-443D-A58D-445FB4291538}">
      <dgm:prSet/>
      <dgm:spPr/>
      <dgm:t>
        <a:bodyPr/>
        <a:lstStyle/>
        <a:p>
          <a:endParaRPr lang="en-US"/>
        </a:p>
      </dgm:t>
    </dgm:pt>
    <dgm:pt modelId="{905359F8-3F53-472C-B040-A7B54FD98151}" type="sibTrans" cxnId="{B7364A47-B287-443D-A58D-445FB4291538}">
      <dgm:prSet/>
      <dgm:spPr/>
      <dgm:t>
        <a:bodyPr/>
        <a:lstStyle/>
        <a:p>
          <a:endParaRPr lang="en-US"/>
        </a:p>
      </dgm:t>
    </dgm:pt>
    <dgm:pt modelId="{4D4BDD09-D078-4F55-B574-E2EC392B41C4}" type="pres">
      <dgm:prSet presAssocID="{4D94DC28-76C7-4412-B13B-07A38B10EB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A25EF48-947D-4280-9369-C70CB3D7DDF4}" type="pres">
      <dgm:prSet presAssocID="{1647ACB3-337F-4B86-B673-8BBBBE86AB58}" presName="root" presStyleCnt="0"/>
      <dgm:spPr/>
    </dgm:pt>
    <dgm:pt modelId="{59056996-B862-4059-80A8-819D5FFE434F}" type="pres">
      <dgm:prSet presAssocID="{1647ACB3-337F-4B86-B673-8BBBBE86AB58}" presName="rootComposite" presStyleCnt="0"/>
      <dgm:spPr/>
    </dgm:pt>
    <dgm:pt modelId="{86CEE863-9669-4D62-8C64-856F5CB78BB7}" type="pres">
      <dgm:prSet presAssocID="{1647ACB3-337F-4B86-B673-8BBBBE86AB58}" presName="rootText" presStyleLbl="node1" presStyleIdx="0" presStyleCnt="2" custScaleX="175184"/>
      <dgm:spPr/>
      <dgm:t>
        <a:bodyPr/>
        <a:lstStyle/>
        <a:p>
          <a:endParaRPr lang="en-US"/>
        </a:p>
      </dgm:t>
    </dgm:pt>
    <dgm:pt modelId="{40A68088-5398-4AE0-BB5A-17C03DB87EB6}" type="pres">
      <dgm:prSet presAssocID="{1647ACB3-337F-4B86-B673-8BBBBE86AB58}" presName="rootConnector" presStyleLbl="node1" presStyleIdx="0" presStyleCnt="2"/>
      <dgm:spPr/>
    </dgm:pt>
    <dgm:pt modelId="{40194A73-5561-4A4F-AD12-1A08337E03DF}" type="pres">
      <dgm:prSet presAssocID="{1647ACB3-337F-4B86-B673-8BBBBE86AB58}" presName="childShape" presStyleCnt="0"/>
      <dgm:spPr/>
    </dgm:pt>
    <dgm:pt modelId="{4462D2AC-8FC7-4393-9142-E51DCC9FE631}" type="pres">
      <dgm:prSet presAssocID="{55F2BBF0-69F9-48BC-8C17-BD8469D0C753}" presName="Name13" presStyleLbl="parChTrans1D2" presStyleIdx="0" presStyleCnt="4"/>
      <dgm:spPr/>
    </dgm:pt>
    <dgm:pt modelId="{5FC2CCC9-9569-4B5D-9E20-9C67D19ED3B5}" type="pres">
      <dgm:prSet presAssocID="{C627A10B-5DD7-4952-A4A5-80F64E6D3089}" presName="childText" presStyleLbl="bgAcc1" presStyleIdx="0" presStyleCnt="4" custScaleX="193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5603F-C683-4CF3-9BA0-E94DDB201AF9}" type="pres">
      <dgm:prSet presAssocID="{91DB4F53-71E6-4FD9-9F4D-FCCC7FF564A8}" presName="Name13" presStyleLbl="parChTrans1D2" presStyleIdx="1" presStyleCnt="4"/>
      <dgm:spPr/>
    </dgm:pt>
    <dgm:pt modelId="{17AEE223-AE79-4A02-AD18-484D938A14F9}" type="pres">
      <dgm:prSet presAssocID="{5C74184F-493E-45F6-B3C4-80EA0DD2AE49}" presName="childText" presStyleLbl="bgAcc1" presStyleIdx="1" presStyleCnt="4" custScaleX="197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AEFE8-7E25-4844-A348-895E1BAD35DD}" type="pres">
      <dgm:prSet presAssocID="{DDA40F87-B0E9-425A-B549-5BDB2B2FB302}" presName="root" presStyleCnt="0"/>
      <dgm:spPr/>
    </dgm:pt>
    <dgm:pt modelId="{69123FE8-88D2-4091-AD6B-302B91E8BF7C}" type="pres">
      <dgm:prSet presAssocID="{DDA40F87-B0E9-425A-B549-5BDB2B2FB302}" presName="rootComposite" presStyleCnt="0"/>
      <dgm:spPr/>
    </dgm:pt>
    <dgm:pt modelId="{680BA346-7F3D-459D-8BC1-03994D85A191}" type="pres">
      <dgm:prSet presAssocID="{DDA40F87-B0E9-425A-B549-5BDB2B2FB302}" presName="rootText" presStyleLbl="node1" presStyleIdx="1" presStyleCnt="2" custScaleX="194134"/>
      <dgm:spPr/>
    </dgm:pt>
    <dgm:pt modelId="{5F9CB6A1-613D-4825-8080-4513D3A02095}" type="pres">
      <dgm:prSet presAssocID="{DDA40F87-B0E9-425A-B549-5BDB2B2FB302}" presName="rootConnector" presStyleLbl="node1" presStyleIdx="1" presStyleCnt="2"/>
      <dgm:spPr/>
    </dgm:pt>
    <dgm:pt modelId="{9F2C6377-0497-4DB6-920D-2D599DA071D8}" type="pres">
      <dgm:prSet presAssocID="{DDA40F87-B0E9-425A-B549-5BDB2B2FB302}" presName="childShape" presStyleCnt="0"/>
      <dgm:spPr/>
    </dgm:pt>
    <dgm:pt modelId="{A6E54545-39A3-4AD7-8812-877AD0907A7A}" type="pres">
      <dgm:prSet presAssocID="{FAA3A2CB-C6A2-46AA-9DDA-7CC227768D25}" presName="Name13" presStyleLbl="parChTrans1D2" presStyleIdx="2" presStyleCnt="4"/>
      <dgm:spPr/>
    </dgm:pt>
    <dgm:pt modelId="{EC02D237-C6BD-4400-B78F-3D4BEEFCBCBA}" type="pres">
      <dgm:prSet presAssocID="{36F9822B-9DCF-45FD-8DF0-5DED21055A6C}" presName="childText" presStyleLbl="bgAcc1" presStyleIdx="2" presStyleCnt="4" custScaleX="177520" custLinFactNeighborX="404" custLinFactNeighborY="2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BF64F-52AD-4E35-A359-34C1726861F7}" type="pres">
      <dgm:prSet presAssocID="{F8B99FDF-AA74-41E8-BB73-155522B5CDD8}" presName="Name13" presStyleLbl="parChTrans1D2" presStyleIdx="3" presStyleCnt="4"/>
      <dgm:spPr/>
    </dgm:pt>
    <dgm:pt modelId="{F30904D8-ED82-41D1-9109-1977A350A2BE}" type="pres">
      <dgm:prSet presAssocID="{8869D123-1882-4A09-BAF6-3D0CDB8B1505}" presName="childText" presStyleLbl="bgAcc1" presStyleIdx="3" presStyleCnt="4" custScaleX="181863" custLinFactNeighborX="3944" custLinFactNeighborY="-6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6701AE-D7C3-4E8D-BEA1-249003BEF856}" type="presOf" srcId="{55F2BBF0-69F9-48BC-8C17-BD8469D0C753}" destId="{4462D2AC-8FC7-4393-9142-E51DCC9FE631}" srcOrd="0" destOrd="0" presId="urn:microsoft.com/office/officeart/2005/8/layout/hierarchy3"/>
    <dgm:cxn modelId="{B7364A47-B287-443D-A58D-445FB4291538}" srcId="{DDA40F87-B0E9-425A-B549-5BDB2B2FB302}" destId="{8869D123-1882-4A09-BAF6-3D0CDB8B1505}" srcOrd="1" destOrd="0" parTransId="{F8B99FDF-AA74-41E8-BB73-155522B5CDD8}" sibTransId="{905359F8-3F53-472C-B040-A7B54FD98151}"/>
    <dgm:cxn modelId="{0D3AF545-C972-4DD4-87F0-1FB4A9C94B31}" type="presOf" srcId="{FAA3A2CB-C6A2-46AA-9DDA-7CC227768D25}" destId="{A6E54545-39A3-4AD7-8812-877AD0907A7A}" srcOrd="0" destOrd="0" presId="urn:microsoft.com/office/officeart/2005/8/layout/hierarchy3"/>
    <dgm:cxn modelId="{74820BDF-446E-4CC0-B9AB-FA784063680B}" type="presOf" srcId="{1647ACB3-337F-4B86-B673-8BBBBE86AB58}" destId="{40A68088-5398-4AE0-BB5A-17C03DB87EB6}" srcOrd="1" destOrd="0" presId="urn:microsoft.com/office/officeart/2005/8/layout/hierarchy3"/>
    <dgm:cxn modelId="{FE0FFF2D-761E-4018-A613-6CB275D724BF}" srcId="{4D94DC28-76C7-4412-B13B-07A38B10EB5C}" destId="{DDA40F87-B0E9-425A-B549-5BDB2B2FB302}" srcOrd="1" destOrd="0" parTransId="{353302BF-C695-4AD1-8B3B-204A7125BA76}" sibTransId="{3616A002-DA90-40E8-9605-D9D4558A30CE}"/>
    <dgm:cxn modelId="{173DEBD1-E361-4827-8A5A-3DEE9E0FDFF1}" type="presOf" srcId="{8869D123-1882-4A09-BAF6-3D0CDB8B1505}" destId="{F30904D8-ED82-41D1-9109-1977A350A2BE}" srcOrd="0" destOrd="0" presId="urn:microsoft.com/office/officeart/2005/8/layout/hierarchy3"/>
    <dgm:cxn modelId="{FA716E3F-D51C-4AB0-B933-2F10023C56F1}" srcId="{4D94DC28-76C7-4412-B13B-07A38B10EB5C}" destId="{1647ACB3-337F-4B86-B673-8BBBBE86AB58}" srcOrd="0" destOrd="0" parTransId="{14239887-987B-40B0-AA84-EB42A8345085}" sibTransId="{1A04243B-EAD0-4A3E-B15E-5F3D9F2413A6}"/>
    <dgm:cxn modelId="{41A7455D-2C16-460B-B179-82428FF0E406}" type="presOf" srcId="{C627A10B-5DD7-4952-A4A5-80F64E6D3089}" destId="{5FC2CCC9-9569-4B5D-9E20-9C67D19ED3B5}" srcOrd="0" destOrd="0" presId="urn:microsoft.com/office/officeart/2005/8/layout/hierarchy3"/>
    <dgm:cxn modelId="{312789E6-645A-45AA-B072-97567568EC86}" type="presOf" srcId="{DDA40F87-B0E9-425A-B549-5BDB2B2FB302}" destId="{5F9CB6A1-613D-4825-8080-4513D3A02095}" srcOrd="1" destOrd="0" presId="urn:microsoft.com/office/officeart/2005/8/layout/hierarchy3"/>
    <dgm:cxn modelId="{FC0B98EB-9C8B-456D-936C-A6E87C64E113}" type="presOf" srcId="{91DB4F53-71E6-4FD9-9F4D-FCCC7FF564A8}" destId="{5E05603F-C683-4CF3-9BA0-E94DDB201AF9}" srcOrd="0" destOrd="0" presId="urn:microsoft.com/office/officeart/2005/8/layout/hierarchy3"/>
    <dgm:cxn modelId="{5A07EAED-5F6E-48C3-A25F-C498C1C81C14}" type="presOf" srcId="{DDA40F87-B0E9-425A-B549-5BDB2B2FB302}" destId="{680BA346-7F3D-459D-8BC1-03994D85A191}" srcOrd="0" destOrd="0" presId="urn:microsoft.com/office/officeart/2005/8/layout/hierarchy3"/>
    <dgm:cxn modelId="{8077B376-EC8F-4F1D-9D8F-65F8BD307F03}" type="presOf" srcId="{1647ACB3-337F-4B86-B673-8BBBBE86AB58}" destId="{86CEE863-9669-4D62-8C64-856F5CB78BB7}" srcOrd="0" destOrd="0" presId="urn:microsoft.com/office/officeart/2005/8/layout/hierarchy3"/>
    <dgm:cxn modelId="{D8F0F85A-DB13-46B9-B8A4-C29984248A78}" type="presOf" srcId="{36F9822B-9DCF-45FD-8DF0-5DED21055A6C}" destId="{EC02D237-C6BD-4400-B78F-3D4BEEFCBCBA}" srcOrd="0" destOrd="0" presId="urn:microsoft.com/office/officeart/2005/8/layout/hierarchy3"/>
    <dgm:cxn modelId="{22810206-2BFD-444A-ACCB-3B2A678F4E81}" srcId="{1647ACB3-337F-4B86-B673-8BBBBE86AB58}" destId="{C627A10B-5DD7-4952-A4A5-80F64E6D3089}" srcOrd="0" destOrd="0" parTransId="{55F2BBF0-69F9-48BC-8C17-BD8469D0C753}" sibTransId="{7750AD65-6832-4072-8112-0524944C1BBF}"/>
    <dgm:cxn modelId="{5EBDBCBC-7FF0-435C-9917-D927647C3566}" type="presOf" srcId="{4D94DC28-76C7-4412-B13B-07A38B10EB5C}" destId="{4D4BDD09-D078-4F55-B574-E2EC392B41C4}" srcOrd="0" destOrd="0" presId="urn:microsoft.com/office/officeart/2005/8/layout/hierarchy3"/>
    <dgm:cxn modelId="{06493745-9711-4922-B415-5A7B596385BA}" type="presOf" srcId="{F8B99FDF-AA74-41E8-BB73-155522B5CDD8}" destId="{F9ABF64F-52AD-4E35-A359-34C1726861F7}" srcOrd="0" destOrd="0" presId="urn:microsoft.com/office/officeart/2005/8/layout/hierarchy3"/>
    <dgm:cxn modelId="{4EE60C67-F5BB-402E-967C-C34FAF696FFE}" srcId="{DDA40F87-B0E9-425A-B549-5BDB2B2FB302}" destId="{36F9822B-9DCF-45FD-8DF0-5DED21055A6C}" srcOrd="0" destOrd="0" parTransId="{FAA3A2CB-C6A2-46AA-9DDA-7CC227768D25}" sibTransId="{ACBFE0D7-4166-4B38-9016-6F37791A8838}"/>
    <dgm:cxn modelId="{6B157C18-98DB-4B66-AA4C-45CC3229344B}" srcId="{1647ACB3-337F-4B86-B673-8BBBBE86AB58}" destId="{5C74184F-493E-45F6-B3C4-80EA0DD2AE49}" srcOrd="1" destOrd="0" parTransId="{91DB4F53-71E6-4FD9-9F4D-FCCC7FF564A8}" sibTransId="{4FAE3CEF-C24A-43E8-A703-DF88DE304B24}"/>
    <dgm:cxn modelId="{D4EB9B76-DA54-4E82-A1C0-58192FFBFC00}" type="presOf" srcId="{5C74184F-493E-45F6-B3C4-80EA0DD2AE49}" destId="{17AEE223-AE79-4A02-AD18-484D938A14F9}" srcOrd="0" destOrd="0" presId="urn:microsoft.com/office/officeart/2005/8/layout/hierarchy3"/>
    <dgm:cxn modelId="{42724848-D733-48A6-AB0A-233125B95CF7}" type="presParOf" srcId="{4D4BDD09-D078-4F55-B574-E2EC392B41C4}" destId="{0A25EF48-947D-4280-9369-C70CB3D7DDF4}" srcOrd="0" destOrd="0" presId="urn:microsoft.com/office/officeart/2005/8/layout/hierarchy3"/>
    <dgm:cxn modelId="{DEC24508-3895-4C63-A9C7-9347237B41FC}" type="presParOf" srcId="{0A25EF48-947D-4280-9369-C70CB3D7DDF4}" destId="{59056996-B862-4059-80A8-819D5FFE434F}" srcOrd="0" destOrd="0" presId="urn:microsoft.com/office/officeart/2005/8/layout/hierarchy3"/>
    <dgm:cxn modelId="{41E81C4D-A77A-46F5-9215-A201A283B3DD}" type="presParOf" srcId="{59056996-B862-4059-80A8-819D5FFE434F}" destId="{86CEE863-9669-4D62-8C64-856F5CB78BB7}" srcOrd="0" destOrd="0" presId="urn:microsoft.com/office/officeart/2005/8/layout/hierarchy3"/>
    <dgm:cxn modelId="{8467FCF8-19AB-4FB3-895F-E78B2AA53CAB}" type="presParOf" srcId="{59056996-B862-4059-80A8-819D5FFE434F}" destId="{40A68088-5398-4AE0-BB5A-17C03DB87EB6}" srcOrd="1" destOrd="0" presId="urn:microsoft.com/office/officeart/2005/8/layout/hierarchy3"/>
    <dgm:cxn modelId="{DE279587-06C1-47C8-B3CA-ADE4501B1A83}" type="presParOf" srcId="{0A25EF48-947D-4280-9369-C70CB3D7DDF4}" destId="{40194A73-5561-4A4F-AD12-1A08337E03DF}" srcOrd="1" destOrd="0" presId="urn:microsoft.com/office/officeart/2005/8/layout/hierarchy3"/>
    <dgm:cxn modelId="{422AF923-BE71-4069-B4ED-9D4086883F7E}" type="presParOf" srcId="{40194A73-5561-4A4F-AD12-1A08337E03DF}" destId="{4462D2AC-8FC7-4393-9142-E51DCC9FE631}" srcOrd="0" destOrd="0" presId="urn:microsoft.com/office/officeart/2005/8/layout/hierarchy3"/>
    <dgm:cxn modelId="{222FB17C-F8D0-46E7-83F7-7E6A1EE19F70}" type="presParOf" srcId="{40194A73-5561-4A4F-AD12-1A08337E03DF}" destId="{5FC2CCC9-9569-4B5D-9E20-9C67D19ED3B5}" srcOrd="1" destOrd="0" presId="urn:microsoft.com/office/officeart/2005/8/layout/hierarchy3"/>
    <dgm:cxn modelId="{EF7A2490-6F0B-4F82-8327-5B627974A777}" type="presParOf" srcId="{40194A73-5561-4A4F-AD12-1A08337E03DF}" destId="{5E05603F-C683-4CF3-9BA0-E94DDB201AF9}" srcOrd="2" destOrd="0" presId="urn:microsoft.com/office/officeart/2005/8/layout/hierarchy3"/>
    <dgm:cxn modelId="{F09E614C-E0EC-4B54-A212-04A180F90A51}" type="presParOf" srcId="{40194A73-5561-4A4F-AD12-1A08337E03DF}" destId="{17AEE223-AE79-4A02-AD18-484D938A14F9}" srcOrd="3" destOrd="0" presId="urn:microsoft.com/office/officeart/2005/8/layout/hierarchy3"/>
    <dgm:cxn modelId="{F059C520-5CAA-4C96-81C6-1B70BA81BD6A}" type="presParOf" srcId="{4D4BDD09-D078-4F55-B574-E2EC392B41C4}" destId="{8B4AEFE8-7E25-4844-A348-895E1BAD35DD}" srcOrd="1" destOrd="0" presId="urn:microsoft.com/office/officeart/2005/8/layout/hierarchy3"/>
    <dgm:cxn modelId="{2A4C4E4E-1209-4FF8-B1C0-D3E74B224DE2}" type="presParOf" srcId="{8B4AEFE8-7E25-4844-A348-895E1BAD35DD}" destId="{69123FE8-88D2-4091-AD6B-302B91E8BF7C}" srcOrd="0" destOrd="0" presId="urn:microsoft.com/office/officeart/2005/8/layout/hierarchy3"/>
    <dgm:cxn modelId="{2E58BBBE-78F6-419D-BEBC-33C5FEF54895}" type="presParOf" srcId="{69123FE8-88D2-4091-AD6B-302B91E8BF7C}" destId="{680BA346-7F3D-459D-8BC1-03994D85A191}" srcOrd="0" destOrd="0" presId="urn:microsoft.com/office/officeart/2005/8/layout/hierarchy3"/>
    <dgm:cxn modelId="{23470DBA-0D39-4C66-B7C6-CEBD897C1268}" type="presParOf" srcId="{69123FE8-88D2-4091-AD6B-302B91E8BF7C}" destId="{5F9CB6A1-613D-4825-8080-4513D3A02095}" srcOrd="1" destOrd="0" presId="urn:microsoft.com/office/officeart/2005/8/layout/hierarchy3"/>
    <dgm:cxn modelId="{8E681A53-B695-4512-ACCE-1C527D6CAA09}" type="presParOf" srcId="{8B4AEFE8-7E25-4844-A348-895E1BAD35DD}" destId="{9F2C6377-0497-4DB6-920D-2D599DA071D8}" srcOrd="1" destOrd="0" presId="urn:microsoft.com/office/officeart/2005/8/layout/hierarchy3"/>
    <dgm:cxn modelId="{A412BA99-8698-4D72-BC6A-3536A234E12D}" type="presParOf" srcId="{9F2C6377-0497-4DB6-920D-2D599DA071D8}" destId="{A6E54545-39A3-4AD7-8812-877AD0907A7A}" srcOrd="0" destOrd="0" presId="urn:microsoft.com/office/officeart/2005/8/layout/hierarchy3"/>
    <dgm:cxn modelId="{3219ED7D-603B-495D-8733-8001302933A0}" type="presParOf" srcId="{9F2C6377-0497-4DB6-920D-2D599DA071D8}" destId="{EC02D237-C6BD-4400-B78F-3D4BEEFCBCBA}" srcOrd="1" destOrd="0" presId="urn:microsoft.com/office/officeart/2005/8/layout/hierarchy3"/>
    <dgm:cxn modelId="{F40D19DC-2338-41C8-98C0-A1D7107C0CA6}" type="presParOf" srcId="{9F2C6377-0497-4DB6-920D-2D599DA071D8}" destId="{F9ABF64F-52AD-4E35-A359-34C1726861F7}" srcOrd="2" destOrd="0" presId="urn:microsoft.com/office/officeart/2005/8/layout/hierarchy3"/>
    <dgm:cxn modelId="{FF8DD5EC-FAAE-4F3A-AC0B-338FBCB45862}" type="presParOf" srcId="{9F2C6377-0497-4DB6-920D-2D599DA071D8}" destId="{F30904D8-ED82-41D1-9109-1977A350A2B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94DC28-76C7-4412-B13B-07A38B10EB5C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647ACB3-337F-4B86-B673-8BBBBE86AB58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14239887-987B-40B0-AA84-EB42A8345085}" type="parTrans" cxnId="{FA716E3F-D51C-4AB0-B933-2F10023C56F1}">
      <dgm:prSet/>
      <dgm:spPr/>
      <dgm:t>
        <a:bodyPr/>
        <a:lstStyle/>
        <a:p>
          <a:endParaRPr lang="en-US"/>
        </a:p>
      </dgm:t>
    </dgm:pt>
    <dgm:pt modelId="{1A04243B-EAD0-4A3E-B15E-5F3D9F2413A6}" type="sibTrans" cxnId="{FA716E3F-D51C-4AB0-B933-2F10023C56F1}">
      <dgm:prSet/>
      <dgm:spPr/>
      <dgm:t>
        <a:bodyPr/>
        <a:lstStyle/>
        <a:p>
          <a:endParaRPr lang="en-US"/>
        </a:p>
      </dgm:t>
    </dgm:pt>
    <dgm:pt modelId="{C627A10B-5DD7-4952-A4A5-80F64E6D3089}">
      <dgm:prSet phldrT="[Text]"/>
      <dgm:spPr/>
      <dgm:t>
        <a:bodyPr/>
        <a:lstStyle/>
        <a:p>
          <a:r>
            <a:rPr lang="en-US" dirty="0" smtClean="0"/>
            <a:t>How similar or diverse the data points are</a:t>
          </a:r>
          <a:endParaRPr lang="en-US" dirty="0"/>
        </a:p>
      </dgm:t>
    </dgm:pt>
    <dgm:pt modelId="{55F2BBF0-69F9-48BC-8C17-BD8469D0C753}" type="parTrans" cxnId="{22810206-2BFD-444A-ACCB-3B2A678F4E81}">
      <dgm:prSet/>
      <dgm:spPr/>
      <dgm:t>
        <a:bodyPr/>
        <a:lstStyle/>
        <a:p>
          <a:endParaRPr lang="en-US"/>
        </a:p>
      </dgm:t>
    </dgm:pt>
    <dgm:pt modelId="{7750AD65-6832-4072-8112-0524944C1BBF}" type="sibTrans" cxnId="{22810206-2BFD-444A-ACCB-3B2A678F4E81}">
      <dgm:prSet/>
      <dgm:spPr/>
      <dgm:t>
        <a:bodyPr/>
        <a:lstStyle/>
        <a:p>
          <a:endParaRPr lang="en-US"/>
        </a:p>
      </dgm:t>
    </dgm:pt>
    <dgm:pt modelId="{5C74184F-493E-45F6-B3C4-80EA0DD2AE49}">
      <dgm:prSet phldrT="[Text]"/>
      <dgm:spPr/>
      <dgm:t>
        <a:bodyPr/>
        <a:lstStyle/>
        <a:p>
          <a:r>
            <a:rPr lang="en-US" dirty="0" smtClean="0"/>
            <a:t>Averages derived from scores with low variability are more reliable than averages based on high variability</a:t>
          </a:r>
          <a:endParaRPr lang="en-US" dirty="0"/>
        </a:p>
      </dgm:t>
    </dgm:pt>
    <dgm:pt modelId="{91DB4F53-71E6-4FD9-9F4D-FCCC7FF564A8}" type="parTrans" cxnId="{6B157C18-98DB-4B66-AA4C-45CC3229344B}">
      <dgm:prSet/>
      <dgm:spPr/>
      <dgm:t>
        <a:bodyPr/>
        <a:lstStyle/>
        <a:p>
          <a:endParaRPr lang="en-US"/>
        </a:p>
      </dgm:t>
    </dgm:pt>
    <dgm:pt modelId="{4FAE3CEF-C24A-43E8-A703-DF88DE304B24}" type="sibTrans" cxnId="{6B157C18-98DB-4B66-AA4C-45CC3229344B}">
      <dgm:prSet/>
      <dgm:spPr/>
      <dgm:t>
        <a:bodyPr/>
        <a:lstStyle/>
        <a:p>
          <a:endParaRPr lang="en-US"/>
        </a:p>
      </dgm:t>
    </dgm:pt>
    <dgm:pt modelId="{DDA40F87-B0E9-425A-B549-5BDB2B2FB302}">
      <dgm:prSet phldrT="[Text]"/>
      <dgm:spPr>
        <a:blipFill rotWithShape="0">
          <a:blip xmlns:r="http://schemas.openxmlformats.org/officeDocument/2006/relationships" r:embed="rId2"/>
          <a:stretch>
            <a:fillRect l="-4009" r="-4009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53302BF-C695-4AD1-8B3B-204A7125BA76}" type="parTrans" cxnId="{FE0FFF2D-761E-4018-A613-6CB275D724BF}">
      <dgm:prSet/>
      <dgm:spPr/>
      <dgm:t>
        <a:bodyPr/>
        <a:lstStyle/>
        <a:p>
          <a:endParaRPr lang="en-US"/>
        </a:p>
      </dgm:t>
    </dgm:pt>
    <dgm:pt modelId="{3616A002-DA90-40E8-9605-D9D4558A30CE}" type="sibTrans" cxnId="{FE0FFF2D-761E-4018-A613-6CB275D724BF}">
      <dgm:prSet/>
      <dgm:spPr/>
      <dgm:t>
        <a:bodyPr/>
        <a:lstStyle/>
        <a:p>
          <a:endParaRPr lang="en-US"/>
        </a:p>
      </dgm:t>
    </dgm:pt>
    <dgm:pt modelId="{36F9822B-9DCF-45FD-8DF0-5DED21055A6C}">
      <dgm:prSet phldrT="[Text]"/>
      <dgm:spPr/>
      <dgm:t>
        <a:bodyPr/>
        <a:lstStyle/>
        <a:p>
          <a:r>
            <a:rPr lang="en-US" dirty="0" smtClean="0"/>
            <a:t>Measure of how much scores vary around the mean score.  </a:t>
          </a:r>
          <a:r>
            <a:rPr lang="en-US" dirty="0" smtClean="0"/>
            <a:t>Better gauge of whether scores are packed together or dispersed</a:t>
          </a:r>
          <a:endParaRPr lang="en-US" dirty="0"/>
        </a:p>
      </dgm:t>
    </dgm:pt>
    <dgm:pt modelId="{FAA3A2CB-C6A2-46AA-9DDA-7CC227768D25}" type="parTrans" cxnId="{4EE60C67-F5BB-402E-967C-C34FAF696FFE}">
      <dgm:prSet/>
      <dgm:spPr/>
      <dgm:t>
        <a:bodyPr/>
        <a:lstStyle/>
        <a:p>
          <a:endParaRPr lang="en-US"/>
        </a:p>
      </dgm:t>
    </dgm:pt>
    <dgm:pt modelId="{ACBFE0D7-4166-4B38-9016-6F37791A8838}" type="sibTrans" cxnId="{4EE60C67-F5BB-402E-967C-C34FAF696FFE}">
      <dgm:prSet/>
      <dgm:spPr/>
      <dgm:t>
        <a:bodyPr/>
        <a:lstStyle/>
        <a:p>
          <a:endParaRPr lang="en-US"/>
        </a:p>
      </dgm:t>
    </dgm:pt>
    <dgm:pt modelId="{8869D123-1882-4A09-BAF6-3D0CDB8B1505}">
      <dgm:prSet phldrT="[Text]"/>
      <dgm:spPr/>
      <dgm:t>
        <a:bodyPr/>
        <a:lstStyle/>
        <a:p>
          <a:r>
            <a:rPr lang="en-US" dirty="0" smtClean="0"/>
            <a:t>If a group of scores has a small standard deviation, then you can draw more stable conclusions from the data set</a:t>
          </a:r>
          <a:endParaRPr lang="en-US" dirty="0"/>
        </a:p>
      </dgm:t>
    </dgm:pt>
    <dgm:pt modelId="{F8B99FDF-AA74-41E8-BB73-155522B5CDD8}" type="parTrans" cxnId="{B7364A47-B287-443D-A58D-445FB4291538}">
      <dgm:prSet/>
      <dgm:spPr/>
      <dgm:t>
        <a:bodyPr/>
        <a:lstStyle/>
        <a:p>
          <a:endParaRPr lang="en-US"/>
        </a:p>
      </dgm:t>
    </dgm:pt>
    <dgm:pt modelId="{905359F8-3F53-472C-B040-A7B54FD98151}" type="sibTrans" cxnId="{B7364A47-B287-443D-A58D-445FB4291538}">
      <dgm:prSet/>
      <dgm:spPr/>
      <dgm:t>
        <a:bodyPr/>
        <a:lstStyle/>
        <a:p>
          <a:endParaRPr lang="en-US"/>
        </a:p>
      </dgm:t>
    </dgm:pt>
    <dgm:pt modelId="{4D4BDD09-D078-4F55-B574-E2EC392B41C4}" type="pres">
      <dgm:prSet presAssocID="{4D94DC28-76C7-4412-B13B-07A38B10EB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A25EF48-947D-4280-9369-C70CB3D7DDF4}" type="pres">
      <dgm:prSet presAssocID="{1647ACB3-337F-4B86-B673-8BBBBE86AB58}" presName="root" presStyleCnt="0"/>
      <dgm:spPr/>
    </dgm:pt>
    <dgm:pt modelId="{59056996-B862-4059-80A8-819D5FFE434F}" type="pres">
      <dgm:prSet presAssocID="{1647ACB3-337F-4B86-B673-8BBBBE86AB58}" presName="rootComposite" presStyleCnt="0"/>
      <dgm:spPr/>
    </dgm:pt>
    <dgm:pt modelId="{86CEE863-9669-4D62-8C64-856F5CB78BB7}" type="pres">
      <dgm:prSet presAssocID="{1647ACB3-337F-4B86-B673-8BBBBE86AB58}" presName="rootText" presStyleLbl="node1" presStyleIdx="0" presStyleCnt="2" custScaleX="175184"/>
      <dgm:spPr/>
      <dgm:t>
        <a:bodyPr/>
        <a:lstStyle/>
        <a:p>
          <a:endParaRPr lang="en-US"/>
        </a:p>
      </dgm:t>
    </dgm:pt>
    <dgm:pt modelId="{40A68088-5398-4AE0-BB5A-17C03DB87EB6}" type="pres">
      <dgm:prSet presAssocID="{1647ACB3-337F-4B86-B673-8BBBBE86AB58}" presName="rootConnector" presStyleLbl="node1" presStyleIdx="0" presStyleCnt="2"/>
      <dgm:spPr/>
    </dgm:pt>
    <dgm:pt modelId="{40194A73-5561-4A4F-AD12-1A08337E03DF}" type="pres">
      <dgm:prSet presAssocID="{1647ACB3-337F-4B86-B673-8BBBBE86AB58}" presName="childShape" presStyleCnt="0"/>
      <dgm:spPr/>
    </dgm:pt>
    <dgm:pt modelId="{4462D2AC-8FC7-4393-9142-E51DCC9FE631}" type="pres">
      <dgm:prSet presAssocID="{55F2BBF0-69F9-48BC-8C17-BD8469D0C753}" presName="Name13" presStyleLbl="parChTrans1D2" presStyleIdx="0" presStyleCnt="4"/>
      <dgm:spPr/>
    </dgm:pt>
    <dgm:pt modelId="{5FC2CCC9-9569-4B5D-9E20-9C67D19ED3B5}" type="pres">
      <dgm:prSet presAssocID="{C627A10B-5DD7-4952-A4A5-80F64E6D3089}" presName="childText" presStyleLbl="bgAcc1" presStyleIdx="0" presStyleCnt="4" custScaleX="193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5603F-C683-4CF3-9BA0-E94DDB201AF9}" type="pres">
      <dgm:prSet presAssocID="{91DB4F53-71E6-4FD9-9F4D-FCCC7FF564A8}" presName="Name13" presStyleLbl="parChTrans1D2" presStyleIdx="1" presStyleCnt="4"/>
      <dgm:spPr/>
    </dgm:pt>
    <dgm:pt modelId="{17AEE223-AE79-4A02-AD18-484D938A14F9}" type="pres">
      <dgm:prSet presAssocID="{5C74184F-493E-45F6-B3C4-80EA0DD2AE49}" presName="childText" presStyleLbl="bgAcc1" presStyleIdx="1" presStyleCnt="4" custScaleX="197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AEFE8-7E25-4844-A348-895E1BAD35DD}" type="pres">
      <dgm:prSet presAssocID="{DDA40F87-B0E9-425A-B549-5BDB2B2FB302}" presName="root" presStyleCnt="0"/>
      <dgm:spPr/>
    </dgm:pt>
    <dgm:pt modelId="{69123FE8-88D2-4091-AD6B-302B91E8BF7C}" type="pres">
      <dgm:prSet presAssocID="{DDA40F87-B0E9-425A-B549-5BDB2B2FB302}" presName="rootComposite" presStyleCnt="0"/>
      <dgm:spPr/>
    </dgm:pt>
    <dgm:pt modelId="{680BA346-7F3D-459D-8BC1-03994D85A191}" type="pres">
      <dgm:prSet presAssocID="{DDA40F87-B0E9-425A-B549-5BDB2B2FB302}" presName="rootText" presStyleLbl="node1" presStyleIdx="1" presStyleCnt="2" custScaleX="194134"/>
      <dgm:spPr/>
    </dgm:pt>
    <dgm:pt modelId="{5F9CB6A1-613D-4825-8080-4513D3A02095}" type="pres">
      <dgm:prSet presAssocID="{DDA40F87-B0E9-425A-B549-5BDB2B2FB302}" presName="rootConnector" presStyleLbl="node1" presStyleIdx="1" presStyleCnt="2"/>
      <dgm:spPr/>
    </dgm:pt>
    <dgm:pt modelId="{9F2C6377-0497-4DB6-920D-2D599DA071D8}" type="pres">
      <dgm:prSet presAssocID="{DDA40F87-B0E9-425A-B549-5BDB2B2FB302}" presName="childShape" presStyleCnt="0"/>
      <dgm:spPr/>
    </dgm:pt>
    <dgm:pt modelId="{A6E54545-39A3-4AD7-8812-877AD0907A7A}" type="pres">
      <dgm:prSet presAssocID="{FAA3A2CB-C6A2-46AA-9DDA-7CC227768D25}" presName="Name13" presStyleLbl="parChTrans1D2" presStyleIdx="2" presStyleCnt="4"/>
      <dgm:spPr/>
    </dgm:pt>
    <dgm:pt modelId="{EC02D237-C6BD-4400-B78F-3D4BEEFCBCBA}" type="pres">
      <dgm:prSet presAssocID="{36F9822B-9DCF-45FD-8DF0-5DED21055A6C}" presName="childText" presStyleLbl="bgAcc1" presStyleIdx="2" presStyleCnt="4" custScaleX="177520" custLinFactNeighborX="404" custLinFactNeighborY="2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BF64F-52AD-4E35-A359-34C1726861F7}" type="pres">
      <dgm:prSet presAssocID="{F8B99FDF-AA74-41E8-BB73-155522B5CDD8}" presName="Name13" presStyleLbl="parChTrans1D2" presStyleIdx="3" presStyleCnt="4"/>
      <dgm:spPr/>
    </dgm:pt>
    <dgm:pt modelId="{F30904D8-ED82-41D1-9109-1977A350A2BE}" type="pres">
      <dgm:prSet presAssocID="{8869D123-1882-4A09-BAF6-3D0CDB8B1505}" presName="childText" presStyleLbl="bgAcc1" presStyleIdx="3" presStyleCnt="4" custScaleX="181863" custLinFactNeighborX="3944" custLinFactNeighborY="-6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6701AE-D7C3-4E8D-BEA1-249003BEF856}" type="presOf" srcId="{55F2BBF0-69F9-48BC-8C17-BD8469D0C753}" destId="{4462D2AC-8FC7-4393-9142-E51DCC9FE631}" srcOrd="0" destOrd="0" presId="urn:microsoft.com/office/officeart/2005/8/layout/hierarchy3"/>
    <dgm:cxn modelId="{B7364A47-B287-443D-A58D-445FB4291538}" srcId="{DDA40F87-B0E9-425A-B549-5BDB2B2FB302}" destId="{8869D123-1882-4A09-BAF6-3D0CDB8B1505}" srcOrd="1" destOrd="0" parTransId="{F8B99FDF-AA74-41E8-BB73-155522B5CDD8}" sibTransId="{905359F8-3F53-472C-B040-A7B54FD98151}"/>
    <dgm:cxn modelId="{0D3AF545-C972-4DD4-87F0-1FB4A9C94B31}" type="presOf" srcId="{FAA3A2CB-C6A2-46AA-9DDA-7CC227768D25}" destId="{A6E54545-39A3-4AD7-8812-877AD0907A7A}" srcOrd="0" destOrd="0" presId="urn:microsoft.com/office/officeart/2005/8/layout/hierarchy3"/>
    <dgm:cxn modelId="{74820BDF-446E-4CC0-B9AB-FA784063680B}" type="presOf" srcId="{1647ACB3-337F-4B86-B673-8BBBBE86AB58}" destId="{40A68088-5398-4AE0-BB5A-17C03DB87EB6}" srcOrd="1" destOrd="0" presId="urn:microsoft.com/office/officeart/2005/8/layout/hierarchy3"/>
    <dgm:cxn modelId="{FE0FFF2D-761E-4018-A613-6CB275D724BF}" srcId="{4D94DC28-76C7-4412-B13B-07A38B10EB5C}" destId="{DDA40F87-B0E9-425A-B549-5BDB2B2FB302}" srcOrd="1" destOrd="0" parTransId="{353302BF-C695-4AD1-8B3B-204A7125BA76}" sibTransId="{3616A002-DA90-40E8-9605-D9D4558A30CE}"/>
    <dgm:cxn modelId="{173DEBD1-E361-4827-8A5A-3DEE9E0FDFF1}" type="presOf" srcId="{8869D123-1882-4A09-BAF6-3D0CDB8B1505}" destId="{F30904D8-ED82-41D1-9109-1977A350A2BE}" srcOrd="0" destOrd="0" presId="urn:microsoft.com/office/officeart/2005/8/layout/hierarchy3"/>
    <dgm:cxn modelId="{FA716E3F-D51C-4AB0-B933-2F10023C56F1}" srcId="{4D94DC28-76C7-4412-B13B-07A38B10EB5C}" destId="{1647ACB3-337F-4B86-B673-8BBBBE86AB58}" srcOrd="0" destOrd="0" parTransId="{14239887-987B-40B0-AA84-EB42A8345085}" sibTransId="{1A04243B-EAD0-4A3E-B15E-5F3D9F2413A6}"/>
    <dgm:cxn modelId="{41A7455D-2C16-460B-B179-82428FF0E406}" type="presOf" srcId="{C627A10B-5DD7-4952-A4A5-80F64E6D3089}" destId="{5FC2CCC9-9569-4B5D-9E20-9C67D19ED3B5}" srcOrd="0" destOrd="0" presId="urn:microsoft.com/office/officeart/2005/8/layout/hierarchy3"/>
    <dgm:cxn modelId="{312789E6-645A-45AA-B072-97567568EC86}" type="presOf" srcId="{DDA40F87-B0E9-425A-B549-5BDB2B2FB302}" destId="{5F9CB6A1-613D-4825-8080-4513D3A02095}" srcOrd="1" destOrd="0" presId="urn:microsoft.com/office/officeart/2005/8/layout/hierarchy3"/>
    <dgm:cxn modelId="{FC0B98EB-9C8B-456D-936C-A6E87C64E113}" type="presOf" srcId="{91DB4F53-71E6-4FD9-9F4D-FCCC7FF564A8}" destId="{5E05603F-C683-4CF3-9BA0-E94DDB201AF9}" srcOrd="0" destOrd="0" presId="urn:microsoft.com/office/officeart/2005/8/layout/hierarchy3"/>
    <dgm:cxn modelId="{5A07EAED-5F6E-48C3-A25F-C498C1C81C14}" type="presOf" srcId="{DDA40F87-B0E9-425A-B549-5BDB2B2FB302}" destId="{680BA346-7F3D-459D-8BC1-03994D85A191}" srcOrd="0" destOrd="0" presId="urn:microsoft.com/office/officeart/2005/8/layout/hierarchy3"/>
    <dgm:cxn modelId="{8077B376-EC8F-4F1D-9D8F-65F8BD307F03}" type="presOf" srcId="{1647ACB3-337F-4B86-B673-8BBBBE86AB58}" destId="{86CEE863-9669-4D62-8C64-856F5CB78BB7}" srcOrd="0" destOrd="0" presId="urn:microsoft.com/office/officeart/2005/8/layout/hierarchy3"/>
    <dgm:cxn modelId="{D8F0F85A-DB13-46B9-B8A4-C29984248A78}" type="presOf" srcId="{36F9822B-9DCF-45FD-8DF0-5DED21055A6C}" destId="{EC02D237-C6BD-4400-B78F-3D4BEEFCBCBA}" srcOrd="0" destOrd="0" presId="urn:microsoft.com/office/officeart/2005/8/layout/hierarchy3"/>
    <dgm:cxn modelId="{22810206-2BFD-444A-ACCB-3B2A678F4E81}" srcId="{1647ACB3-337F-4B86-B673-8BBBBE86AB58}" destId="{C627A10B-5DD7-4952-A4A5-80F64E6D3089}" srcOrd="0" destOrd="0" parTransId="{55F2BBF0-69F9-48BC-8C17-BD8469D0C753}" sibTransId="{7750AD65-6832-4072-8112-0524944C1BBF}"/>
    <dgm:cxn modelId="{5EBDBCBC-7FF0-435C-9917-D927647C3566}" type="presOf" srcId="{4D94DC28-76C7-4412-B13B-07A38B10EB5C}" destId="{4D4BDD09-D078-4F55-B574-E2EC392B41C4}" srcOrd="0" destOrd="0" presId="urn:microsoft.com/office/officeart/2005/8/layout/hierarchy3"/>
    <dgm:cxn modelId="{06493745-9711-4922-B415-5A7B596385BA}" type="presOf" srcId="{F8B99FDF-AA74-41E8-BB73-155522B5CDD8}" destId="{F9ABF64F-52AD-4E35-A359-34C1726861F7}" srcOrd="0" destOrd="0" presId="urn:microsoft.com/office/officeart/2005/8/layout/hierarchy3"/>
    <dgm:cxn modelId="{4EE60C67-F5BB-402E-967C-C34FAF696FFE}" srcId="{DDA40F87-B0E9-425A-B549-5BDB2B2FB302}" destId="{36F9822B-9DCF-45FD-8DF0-5DED21055A6C}" srcOrd="0" destOrd="0" parTransId="{FAA3A2CB-C6A2-46AA-9DDA-7CC227768D25}" sibTransId="{ACBFE0D7-4166-4B38-9016-6F37791A8838}"/>
    <dgm:cxn modelId="{6B157C18-98DB-4B66-AA4C-45CC3229344B}" srcId="{1647ACB3-337F-4B86-B673-8BBBBE86AB58}" destId="{5C74184F-493E-45F6-B3C4-80EA0DD2AE49}" srcOrd="1" destOrd="0" parTransId="{91DB4F53-71E6-4FD9-9F4D-FCCC7FF564A8}" sibTransId="{4FAE3CEF-C24A-43E8-A703-DF88DE304B24}"/>
    <dgm:cxn modelId="{D4EB9B76-DA54-4E82-A1C0-58192FFBFC00}" type="presOf" srcId="{5C74184F-493E-45F6-B3C4-80EA0DD2AE49}" destId="{17AEE223-AE79-4A02-AD18-484D938A14F9}" srcOrd="0" destOrd="0" presId="urn:microsoft.com/office/officeart/2005/8/layout/hierarchy3"/>
    <dgm:cxn modelId="{42724848-D733-48A6-AB0A-233125B95CF7}" type="presParOf" srcId="{4D4BDD09-D078-4F55-B574-E2EC392B41C4}" destId="{0A25EF48-947D-4280-9369-C70CB3D7DDF4}" srcOrd="0" destOrd="0" presId="urn:microsoft.com/office/officeart/2005/8/layout/hierarchy3"/>
    <dgm:cxn modelId="{DEC24508-3895-4C63-A9C7-9347237B41FC}" type="presParOf" srcId="{0A25EF48-947D-4280-9369-C70CB3D7DDF4}" destId="{59056996-B862-4059-80A8-819D5FFE434F}" srcOrd="0" destOrd="0" presId="urn:microsoft.com/office/officeart/2005/8/layout/hierarchy3"/>
    <dgm:cxn modelId="{41E81C4D-A77A-46F5-9215-A201A283B3DD}" type="presParOf" srcId="{59056996-B862-4059-80A8-819D5FFE434F}" destId="{86CEE863-9669-4D62-8C64-856F5CB78BB7}" srcOrd="0" destOrd="0" presId="urn:microsoft.com/office/officeart/2005/8/layout/hierarchy3"/>
    <dgm:cxn modelId="{8467FCF8-19AB-4FB3-895F-E78B2AA53CAB}" type="presParOf" srcId="{59056996-B862-4059-80A8-819D5FFE434F}" destId="{40A68088-5398-4AE0-BB5A-17C03DB87EB6}" srcOrd="1" destOrd="0" presId="urn:microsoft.com/office/officeart/2005/8/layout/hierarchy3"/>
    <dgm:cxn modelId="{DE279587-06C1-47C8-B3CA-ADE4501B1A83}" type="presParOf" srcId="{0A25EF48-947D-4280-9369-C70CB3D7DDF4}" destId="{40194A73-5561-4A4F-AD12-1A08337E03DF}" srcOrd="1" destOrd="0" presId="urn:microsoft.com/office/officeart/2005/8/layout/hierarchy3"/>
    <dgm:cxn modelId="{422AF923-BE71-4069-B4ED-9D4086883F7E}" type="presParOf" srcId="{40194A73-5561-4A4F-AD12-1A08337E03DF}" destId="{4462D2AC-8FC7-4393-9142-E51DCC9FE631}" srcOrd="0" destOrd="0" presId="urn:microsoft.com/office/officeart/2005/8/layout/hierarchy3"/>
    <dgm:cxn modelId="{222FB17C-F8D0-46E7-83F7-7E6A1EE19F70}" type="presParOf" srcId="{40194A73-5561-4A4F-AD12-1A08337E03DF}" destId="{5FC2CCC9-9569-4B5D-9E20-9C67D19ED3B5}" srcOrd="1" destOrd="0" presId="urn:microsoft.com/office/officeart/2005/8/layout/hierarchy3"/>
    <dgm:cxn modelId="{EF7A2490-6F0B-4F82-8327-5B627974A777}" type="presParOf" srcId="{40194A73-5561-4A4F-AD12-1A08337E03DF}" destId="{5E05603F-C683-4CF3-9BA0-E94DDB201AF9}" srcOrd="2" destOrd="0" presId="urn:microsoft.com/office/officeart/2005/8/layout/hierarchy3"/>
    <dgm:cxn modelId="{F09E614C-E0EC-4B54-A212-04A180F90A51}" type="presParOf" srcId="{40194A73-5561-4A4F-AD12-1A08337E03DF}" destId="{17AEE223-AE79-4A02-AD18-484D938A14F9}" srcOrd="3" destOrd="0" presId="urn:microsoft.com/office/officeart/2005/8/layout/hierarchy3"/>
    <dgm:cxn modelId="{F059C520-5CAA-4C96-81C6-1B70BA81BD6A}" type="presParOf" srcId="{4D4BDD09-D078-4F55-B574-E2EC392B41C4}" destId="{8B4AEFE8-7E25-4844-A348-895E1BAD35DD}" srcOrd="1" destOrd="0" presId="urn:microsoft.com/office/officeart/2005/8/layout/hierarchy3"/>
    <dgm:cxn modelId="{2A4C4E4E-1209-4FF8-B1C0-D3E74B224DE2}" type="presParOf" srcId="{8B4AEFE8-7E25-4844-A348-895E1BAD35DD}" destId="{69123FE8-88D2-4091-AD6B-302B91E8BF7C}" srcOrd="0" destOrd="0" presId="urn:microsoft.com/office/officeart/2005/8/layout/hierarchy3"/>
    <dgm:cxn modelId="{2E58BBBE-78F6-419D-BEBC-33C5FEF54895}" type="presParOf" srcId="{69123FE8-88D2-4091-AD6B-302B91E8BF7C}" destId="{680BA346-7F3D-459D-8BC1-03994D85A191}" srcOrd="0" destOrd="0" presId="urn:microsoft.com/office/officeart/2005/8/layout/hierarchy3"/>
    <dgm:cxn modelId="{23470DBA-0D39-4C66-B7C6-CEBD897C1268}" type="presParOf" srcId="{69123FE8-88D2-4091-AD6B-302B91E8BF7C}" destId="{5F9CB6A1-613D-4825-8080-4513D3A02095}" srcOrd="1" destOrd="0" presId="urn:microsoft.com/office/officeart/2005/8/layout/hierarchy3"/>
    <dgm:cxn modelId="{8E681A53-B695-4512-ACCE-1C527D6CAA09}" type="presParOf" srcId="{8B4AEFE8-7E25-4844-A348-895E1BAD35DD}" destId="{9F2C6377-0497-4DB6-920D-2D599DA071D8}" srcOrd="1" destOrd="0" presId="urn:microsoft.com/office/officeart/2005/8/layout/hierarchy3"/>
    <dgm:cxn modelId="{A412BA99-8698-4D72-BC6A-3536A234E12D}" type="presParOf" srcId="{9F2C6377-0497-4DB6-920D-2D599DA071D8}" destId="{A6E54545-39A3-4AD7-8812-877AD0907A7A}" srcOrd="0" destOrd="0" presId="urn:microsoft.com/office/officeart/2005/8/layout/hierarchy3"/>
    <dgm:cxn modelId="{3219ED7D-603B-495D-8733-8001302933A0}" type="presParOf" srcId="{9F2C6377-0497-4DB6-920D-2D599DA071D8}" destId="{EC02D237-C6BD-4400-B78F-3D4BEEFCBCBA}" srcOrd="1" destOrd="0" presId="urn:microsoft.com/office/officeart/2005/8/layout/hierarchy3"/>
    <dgm:cxn modelId="{F40D19DC-2338-41C8-98C0-A1D7107C0CA6}" type="presParOf" srcId="{9F2C6377-0497-4DB6-920D-2D599DA071D8}" destId="{F9ABF64F-52AD-4E35-A359-34C1726861F7}" srcOrd="2" destOrd="0" presId="urn:microsoft.com/office/officeart/2005/8/layout/hierarchy3"/>
    <dgm:cxn modelId="{FF8DD5EC-FAAE-4F3A-AC0B-338FBCB45862}" type="presParOf" srcId="{9F2C6377-0497-4DB6-920D-2D599DA071D8}" destId="{F30904D8-ED82-41D1-9109-1977A350A2B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B5778-8F18-4E22-A21D-32E4F71E8F6A}">
      <dsp:nvSpPr>
        <dsp:cNvPr id="0" name=""/>
        <dsp:cNvSpPr/>
      </dsp:nvSpPr>
      <dsp:spPr>
        <a:xfrm>
          <a:off x="3793087" y="1694816"/>
          <a:ext cx="3294441" cy="15219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Correlations</a:t>
          </a:r>
          <a:endParaRPr lang="en-US" sz="3400" kern="1200" dirty="0"/>
        </a:p>
      </dsp:txBody>
      <dsp:txXfrm>
        <a:off x="3867384" y="1769113"/>
        <a:ext cx="3145847" cy="1373386"/>
      </dsp:txXfrm>
    </dsp:sp>
    <dsp:sp modelId="{8181B877-6D3E-473F-9DCD-C9DC0860CD5B}">
      <dsp:nvSpPr>
        <dsp:cNvPr id="0" name=""/>
        <dsp:cNvSpPr/>
      </dsp:nvSpPr>
      <dsp:spPr>
        <a:xfrm rot="16224859">
          <a:off x="5171418" y="1418432"/>
          <a:ext cx="5527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2783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3BD0F-E28F-4250-AF39-D88C7E375AEC}">
      <dsp:nvSpPr>
        <dsp:cNvPr id="0" name=""/>
        <dsp:cNvSpPr/>
      </dsp:nvSpPr>
      <dsp:spPr>
        <a:xfrm>
          <a:off x="4129325" y="603973"/>
          <a:ext cx="2644856" cy="53807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No Correlation</a:t>
          </a:r>
          <a:endParaRPr lang="en-US" sz="2500" kern="1200" dirty="0"/>
        </a:p>
      </dsp:txBody>
      <dsp:txXfrm>
        <a:off x="4155592" y="630240"/>
        <a:ext cx="2592322" cy="485540"/>
      </dsp:txXfrm>
    </dsp:sp>
    <dsp:sp modelId="{2D15B9EE-6DF0-4903-B6D5-E231EC6A0F0B}">
      <dsp:nvSpPr>
        <dsp:cNvPr id="0" name=""/>
        <dsp:cNvSpPr/>
      </dsp:nvSpPr>
      <dsp:spPr>
        <a:xfrm rot="1083682">
          <a:off x="7070743" y="3098585"/>
          <a:ext cx="6812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1291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757150-C33D-4CBA-85F8-5C69EAEB14F9}">
      <dsp:nvSpPr>
        <dsp:cNvPr id="0" name=""/>
        <dsp:cNvSpPr/>
      </dsp:nvSpPr>
      <dsp:spPr>
        <a:xfrm>
          <a:off x="7636909" y="3204197"/>
          <a:ext cx="2878703" cy="87461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Negative Correlation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(Inverse Correlation)</a:t>
          </a:r>
          <a:endParaRPr lang="en-US" sz="1900" kern="1200" dirty="0"/>
        </a:p>
      </dsp:txBody>
      <dsp:txXfrm>
        <a:off x="7679604" y="3246892"/>
        <a:ext cx="2793313" cy="789228"/>
      </dsp:txXfrm>
    </dsp:sp>
    <dsp:sp modelId="{9E7B1522-9BE8-4B05-B048-FE87A6E7266E}">
      <dsp:nvSpPr>
        <dsp:cNvPr id="0" name=""/>
        <dsp:cNvSpPr/>
      </dsp:nvSpPr>
      <dsp:spPr>
        <a:xfrm rot="9646099">
          <a:off x="3179036" y="3134485"/>
          <a:ext cx="6316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167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06A12-F325-46AB-80AC-5379BC5B9384}">
      <dsp:nvSpPr>
        <dsp:cNvPr id="0" name=""/>
        <dsp:cNvSpPr/>
      </dsp:nvSpPr>
      <dsp:spPr>
        <a:xfrm>
          <a:off x="557834" y="3238518"/>
          <a:ext cx="2770556" cy="87461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Positive Correlation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(Direct Correlation)</a:t>
          </a:r>
          <a:endParaRPr lang="en-US" sz="2000" kern="1200" dirty="0"/>
        </a:p>
      </dsp:txBody>
      <dsp:txXfrm>
        <a:off x="600529" y="3281213"/>
        <a:ext cx="2685166" cy="789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B0E72-381E-4A92-9354-6C1B7219314D}">
      <dsp:nvSpPr>
        <dsp:cNvPr id="0" name=""/>
        <dsp:cNvSpPr/>
      </dsp:nvSpPr>
      <dsp:spPr>
        <a:xfrm>
          <a:off x="0" y="-173781"/>
          <a:ext cx="10515600" cy="187909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>
              <a:latin typeface="AR DARLING" panose="02000000000000000000" pitchFamily="2" charset="0"/>
            </a:rPr>
            <a:t>The Measures of Central Tendency</a:t>
          </a:r>
          <a:endParaRPr lang="en-US" sz="5200" kern="1200" dirty="0"/>
        </a:p>
      </dsp:txBody>
      <dsp:txXfrm>
        <a:off x="0" y="-173781"/>
        <a:ext cx="10515600" cy="1879092"/>
      </dsp:txXfrm>
    </dsp:sp>
    <dsp:sp modelId="{6A66E377-A830-4244-B4B9-AA37BD379F26}">
      <dsp:nvSpPr>
        <dsp:cNvPr id="0" name=""/>
        <dsp:cNvSpPr/>
      </dsp:nvSpPr>
      <dsp:spPr>
        <a:xfrm>
          <a:off x="60567" y="1704008"/>
          <a:ext cx="3501776" cy="11094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Mean</a:t>
          </a:r>
          <a:endParaRPr lang="en-US" sz="5100" kern="1200" dirty="0"/>
        </a:p>
      </dsp:txBody>
      <dsp:txXfrm>
        <a:off x="60567" y="1704008"/>
        <a:ext cx="3501776" cy="1109483"/>
      </dsp:txXfrm>
    </dsp:sp>
    <dsp:sp modelId="{952E83EF-D6DB-4C37-A59F-3AFF6EE685D5}">
      <dsp:nvSpPr>
        <dsp:cNvPr id="0" name=""/>
        <dsp:cNvSpPr/>
      </dsp:nvSpPr>
      <dsp:spPr>
        <a:xfrm>
          <a:off x="3562344" y="1700555"/>
          <a:ext cx="3501776" cy="11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Median</a:t>
          </a:r>
          <a:endParaRPr lang="en-US" sz="5100" kern="1200" dirty="0"/>
        </a:p>
      </dsp:txBody>
      <dsp:txXfrm>
        <a:off x="3562344" y="1700555"/>
        <a:ext cx="3501776" cy="1116468"/>
      </dsp:txXfrm>
    </dsp:sp>
    <dsp:sp modelId="{AAF849C9-089C-45E0-A1EA-899D2A9E249A}">
      <dsp:nvSpPr>
        <dsp:cNvPr id="0" name=""/>
        <dsp:cNvSpPr/>
      </dsp:nvSpPr>
      <dsp:spPr>
        <a:xfrm>
          <a:off x="7013823" y="1691637"/>
          <a:ext cx="3501776" cy="11342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Mode</a:t>
          </a:r>
          <a:endParaRPr lang="en-US" sz="5100" kern="1200" dirty="0"/>
        </a:p>
      </dsp:txBody>
      <dsp:txXfrm>
        <a:off x="7013823" y="1691637"/>
        <a:ext cx="3501776" cy="1134225"/>
      </dsp:txXfrm>
    </dsp:sp>
    <dsp:sp modelId="{8F0D53F1-7B28-4013-BE96-5FD4B87648F2}">
      <dsp:nvSpPr>
        <dsp:cNvPr id="0" name=""/>
        <dsp:cNvSpPr/>
      </dsp:nvSpPr>
      <dsp:spPr>
        <a:xfrm>
          <a:off x="0" y="5303840"/>
          <a:ext cx="10515600" cy="113358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EE863-9669-4D62-8C64-856F5CB78BB7}">
      <dsp:nvSpPr>
        <dsp:cNvPr id="0" name=""/>
        <dsp:cNvSpPr/>
      </dsp:nvSpPr>
      <dsp:spPr>
        <a:xfrm>
          <a:off x="3814" y="634547"/>
          <a:ext cx="4656536" cy="13290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    Variance (</a:t>
          </a:r>
          <a14:m xmlns:a14="http://schemas.microsoft.com/office/drawing/2010/main">
            <m:oMath xmlns:m="http://schemas.openxmlformats.org/officeDocument/2006/math">
              <m:sSup>
                <m:sSupPr>
                  <m:ctrlPr>
                    <a:rPr lang="en-US" sz="4300" i="1" kern="1200" smtClean="0">
                      <a:latin typeface="Cambria Math" panose="02040503050406030204" pitchFamily="18" charset="0"/>
                    </a:rPr>
                  </m:ctrlPr>
                </m:sSupPr>
                <m:e>
                  <m:r>
                    <a:rPr lang="en-US" sz="43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𝜎</m:t>
                  </m:r>
                </m:e>
                <m:sup>
                  <m:r>
                    <a:rPr lang="en-US" sz="4300" b="0" i="1" kern="1200" smtClean="0">
                      <a:latin typeface="Cambria Math" panose="02040503050406030204" pitchFamily="18" charset="0"/>
                    </a:rPr>
                    <m:t>2</m:t>
                  </m:r>
                </m:sup>
              </m:sSup>
              <m:r>
                <a:rPr lang="en-US" sz="4300" b="0" i="1" kern="1200" smtClean="0">
                  <a:latin typeface="Cambria Math" panose="02040503050406030204" pitchFamily="18" charset="0"/>
                </a:rPr>
                <m:t>)</m:t>
              </m:r>
            </m:oMath>
          </a14:m>
          <a:r>
            <a:rPr lang="en-US" sz="4300" kern="1200" dirty="0" smtClean="0"/>
            <a:t>	</a:t>
          </a:r>
          <a:endParaRPr lang="en-US" sz="4300" kern="1200" dirty="0"/>
        </a:p>
      </dsp:txBody>
      <dsp:txXfrm>
        <a:off x="42740" y="673473"/>
        <a:ext cx="4578684" cy="1251189"/>
      </dsp:txXfrm>
    </dsp:sp>
    <dsp:sp modelId="{4462D2AC-8FC7-4393-9142-E51DCC9FE631}">
      <dsp:nvSpPr>
        <dsp:cNvPr id="0" name=""/>
        <dsp:cNvSpPr/>
      </dsp:nvSpPr>
      <dsp:spPr>
        <a:xfrm>
          <a:off x="469468" y="1963588"/>
          <a:ext cx="465653" cy="996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6781"/>
              </a:lnTo>
              <a:lnTo>
                <a:pt x="465653" y="99678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2CCC9-9569-4B5D-9E20-9C67D19ED3B5}">
      <dsp:nvSpPr>
        <dsp:cNvPr id="0" name=""/>
        <dsp:cNvSpPr/>
      </dsp:nvSpPr>
      <dsp:spPr>
        <a:xfrm>
          <a:off x="935121" y="2295849"/>
          <a:ext cx="4113203" cy="1329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How similar or diverse the data points are</a:t>
          </a:r>
          <a:endParaRPr lang="en-US" sz="2100" kern="1200" dirty="0"/>
        </a:p>
      </dsp:txBody>
      <dsp:txXfrm>
        <a:off x="974047" y="2334775"/>
        <a:ext cx="4035351" cy="1251189"/>
      </dsp:txXfrm>
    </dsp:sp>
    <dsp:sp modelId="{5E05603F-C683-4CF3-9BA0-E94DDB201AF9}">
      <dsp:nvSpPr>
        <dsp:cNvPr id="0" name=""/>
        <dsp:cNvSpPr/>
      </dsp:nvSpPr>
      <dsp:spPr>
        <a:xfrm>
          <a:off x="469468" y="1963588"/>
          <a:ext cx="465653" cy="2658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8083"/>
              </a:lnTo>
              <a:lnTo>
                <a:pt x="465653" y="265808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EE223-AE79-4A02-AD18-484D938A14F9}">
      <dsp:nvSpPr>
        <dsp:cNvPr id="0" name=""/>
        <dsp:cNvSpPr/>
      </dsp:nvSpPr>
      <dsp:spPr>
        <a:xfrm>
          <a:off x="935121" y="3957151"/>
          <a:ext cx="4204428" cy="1329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Averages derived from scores with low variability are more reliable than averages based on high variability</a:t>
          </a:r>
          <a:endParaRPr lang="en-US" sz="2100" kern="1200" dirty="0"/>
        </a:p>
      </dsp:txBody>
      <dsp:txXfrm>
        <a:off x="974047" y="3996077"/>
        <a:ext cx="4126576" cy="1251189"/>
      </dsp:txXfrm>
    </dsp:sp>
    <dsp:sp modelId="{680BA346-7F3D-459D-8BC1-03994D85A191}">
      <dsp:nvSpPr>
        <dsp:cNvPr id="0" name=""/>
        <dsp:cNvSpPr/>
      </dsp:nvSpPr>
      <dsp:spPr>
        <a:xfrm>
          <a:off x="5324872" y="634547"/>
          <a:ext cx="5160243" cy="1329041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Standard Deviation(</a:t>
          </a:r>
          <a14:m xmlns:a14="http://schemas.microsoft.com/office/drawing/2010/main">
            <m:oMath xmlns:m="http://schemas.openxmlformats.org/officeDocument/2006/math">
              <m:r>
                <a:rPr lang="en-US" sz="430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𝜎</m:t>
              </m:r>
            </m:oMath>
          </a14:m>
          <a:r>
            <a:rPr lang="en-US" sz="4300" kern="1200" dirty="0" smtClean="0"/>
            <a:t>)</a:t>
          </a:r>
          <a:endParaRPr lang="en-US" sz="4300" kern="1200" dirty="0"/>
        </a:p>
      </dsp:txBody>
      <dsp:txXfrm>
        <a:off x="5363798" y="673473"/>
        <a:ext cx="5082391" cy="1251189"/>
      </dsp:txXfrm>
    </dsp:sp>
    <dsp:sp modelId="{A6E54545-39A3-4AD7-8812-877AD0907A7A}">
      <dsp:nvSpPr>
        <dsp:cNvPr id="0" name=""/>
        <dsp:cNvSpPr/>
      </dsp:nvSpPr>
      <dsp:spPr>
        <a:xfrm>
          <a:off x="5840896" y="1963588"/>
          <a:ext cx="524615" cy="1031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043"/>
              </a:lnTo>
              <a:lnTo>
                <a:pt x="524615" y="103104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2D237-C6BD-4400-B78F-3D4BEEFCBCBA}">
      <dsp:nvSpPr>
        <dsp:cNvPr id="0" name=""/>
        <dsp:cNvSpPr/>
      </dsp:nvSpPr>
      <dsp:spPr>
        <a:xfrm>
          <a:off x="6365511" y="2330111"/>
          <a:ext cx="3774903" cy="1329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Measure of how much scores vary around the mean score.  </a:t>
          </a:r>
          <a:r>
            <a:rPr lang="en-US" sz="2100" kern="1200" dirty="0" smtClean="0"/>
            <a:t>Better gauge of whether scores are packed together or dispersed</a:t>
          </a:r>
          <a:endParaRPr lang="en-US" sz="2100" kern="1200" dirty="0"/>
        </a:p>
      </dsp:txBody>
      <dsp:txXfrm>
        <a:off x="6404437" y="2369037"/>
        <a:ext cx="3697051" cy="1251189"/>
      </dsp:txXfrm>
    </dsp:sp>
    <dsp:sp modelId="{F9ABF64F-52AD-4E35-A359-34C1726861F7}">
      <dsp:nvSpPr>
        <dsp:cNvPr id="0" name=""/>
        <dsp:cNvSpPr/>
      </dsp:nvSpPr>
      <dsp:spPr>
        <a:xfrm>
          <a:off x="5840896" y="1963588"/>
          <a:ext cx="599892" cy="2578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8247"/>
              </a:lnTo>
              <a:lnTo>
                <a:pt x="599892" y="257824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0904D8-ED82-41D1-9109-1977A350A2BE}">
      <dsp:nvSpPr>
        <dsp:cNvPr id="0" name=""/>
        <dsp:cNvSpPr/>
      </dsp:nvSpPr>
      <dsp:spPr>
        <a:xfrm>
          <a:off x="6440788" y="3877315"/>
          <a:ext cx="3867256" cy="1329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If a group of scores has a small standard deviation, then you can draw more stable conclusions from the data set</a:t>
          </a:r>
          <a:endParaRPr lang="en-US" sz="2100" kern="1200" dirty="0"/>
        </a:p>
      </dsp:txBody>
      <dsp:txXfrm>
        <a:off x="6479714" y="3916241"/>
        <a:ext cx="3789404" cy="1251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9486-02A1-406D-B329-E8EE3AD91EB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700-7D50-485F-BCBD-D8845140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6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9486-02A1-406D-B329-E8EE3AD91EB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700-7D50-485F-BCBD-D8845140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9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9486-02A1-406D-B329-E8EE3AD91EB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700-7D50-485F-BCBD-D8845140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0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9486-02A1-406D-B329-E8EE3AD91EB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700-7D50-485F-BCBD-D8845140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3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9486-02A1-406D-B329-E8EE3AD91EB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700-7D50-485F-BCBD-D8845140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9486-02A1-406D-B329-E8EE3AD91EB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700-7D50-485F-BCBD-D8845140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9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9486-02A1-406D-B329-E8EE3AD91EB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700-7D50-485F-BCBD-D8845140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9486-02A1-406D-B329-E8EE3AD91EB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700-7D50-485F-BCBD-D8845140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0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9486-02A1-406D-B329-E8EE3AD91EB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700-7D50-485F-BCBD-D8845140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7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9486-02A1-406D-B329-E8EE3AD91EB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700-7D50-485F-BCBD-D8845140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6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9486-02A1-406D-B329-E8EE3AD91EB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700-7D50-485F-BCBD-D8845140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79486-02A1-406D-B329-E8EE3AD91EB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E700-7D50-485F-BCBD-D8845140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9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46517"/>
          </a:xfrm>
        </p:spPr>
        <p:txBody>
          <a:bodyPr/>
          <a:lstStyle/>
          <a:p>
            <a:r>
              <a:rPr lang="en-US" dirty="0" smtClean="0">
                <a:latin typeface="AR DARLING" panose="02000000000000000000" pitchFamily="2" charset="0"/>
              </a:rPr>
              <a:t>Correlation</a:t>
            </a:r>
            <a:endParaRPr lang="en-US" dirty="0">
              <a:latin typeface="AR DARLING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32860" y="1473834"/>
            <a:ext cx="4526280" cy="1041083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89"/>
          <a:stretch/>
        </p:blipFill>
        <p:spPr>
          <a:xfrm>
            <a:off x="2998470" y="3240087"/>
            <a:ext cx="5715000" cy="337788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38755"/>
            <a:ext cx="9144000" cy="501332"/>
          </a:xfrm>
        </p:spPr>
        <p:txBody>
          <a:bodyPr/>
          <a:lstStyle/>
          <a:p>
            <a:r>
              <a:rPr lang="en-US" dirty="0" smtClean="0"/>
              <a:t>The measure that one trait (or behavior) is related to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349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214545"/>
              </p:ext>
            </p:extLst>
          </p:nvPr>
        </p:nvGraphicFramePr>
        <p:xfrm>
          <a:off x="838200" y="377190"/>
          <a:ext cx="10515600" cy="6263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8715" y="3577859"/>
            <a:ext cx="308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sum of all the data divided by the number of data pieces.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83417" y="3577859"/>
            <a:ext cx="339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middle value when the data pieces are ranked in order from least to greatest.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126729" y="3577859"/>
            <a:ext cx="3257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most frequently occurring number in a list of numbers… can be more than one (bi- or </a:t>
            </a:r>
          </a:p>
          <a:p>
            <a:r>
              <a:rPr lang="en-US" sz="2400" dirty="0" smtClean="0"/>
              <a:t>tri – modal).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42999" y="5920740"/>
            <a:ext cx="1024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These assign a single number to a set of data.  These measures only allow us to </a:t>
            </a:r>
            <a:r>
              <a:rPr lang="en-US" sz="2400" u="sng" dirty="0" smtClean="0">
                <a:solidFill>
                  <a:schemeClr val="bg1"/>
                </a:solidFill>
              </a:rPr>
              <a:t>summarize 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the data we have.  No conclusions can be made beyond the data.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69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AR DARLING" panose="02000000000000000000" pitchFamily="2" charset="0"/>
              </a:rPr>
              <a:t>Calculating Mean, Median, and Mode</a:t>
            </a:r>
            <a:endParaRPr lang="en-US" dirty="0">
              <a:solidFill>
                <a:schemeClr val="accent1"/>
              </a:solidFill>
              <a:latin typeface="AR DARLING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8" t="3480" b="61063"/>
          <a:stretch/>
        </p:blipFill>
        <p:spPr>
          <a:xfrm>
            <a:off x="651510" y="1930718"/>
            <a:ext cx="5097780" cy="2526982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096000" y="2103120"/>
                <a:ext cx="5402580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US" sz="3200" dirty="0" smtClean="0"/>
                  <a:t>Input data into calculator (STAT, EDIT, L1,L2)</a:t>
                </a:r>
              </a:p>
              <a:p>
                <a:pPr marL="514350" indent="-514350">
                  <a:buAutoNum type="arabicPeriod"/>
                </a:pPr>
                <a:r>
                  <a:rPr lang="en-US" sz="3200" dirty="0" smtClean="0"/>
                  <a:t>Calculate the values (STAT, CALC, 1-Var STATS)</a:t>
                </a:r>
              </a:p>
              <a:p>
                <a:endParaRPr lang="en-US" sz="3200" dirty="0" smtClean="0"/>
              </a:p>
              <a:p>
                <a:r>
                  <a:rPr lang="en-US" sz="3200" dirty="0" smtClean="0"/>
                  <a:t>Mean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endParaRPr lang="en-US" sz="3200" b="0" dirty="0" smtClean="0"/>
              </a:p>
              <a:p>
                <a:r>
                  <a:rPr lang="en-US" sz="3200" dirty="0" smtClean="0"/>
                  <a:t>Median = Med</a:t>
                </a:r>
              </a:p>
              <a:p>
                <a:r>
                  <a:rPr lang="en-US" sz="3200" dirty="0" smtClean="0"/>
                  <a:t>Mode = find it visually from list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103120"/>
                <a:ext cx="5402580" cy="4031873"/>
              </a:xfrm>
              <a:prstGeom prst="rect">
                <a:avLst/>
              </a:prstGeom>
              <a:blipFill rotWithShape="0">
                <a:blip r:embed="rId3"/>
                <a:stretch>
                  <a:fillRect l="-2935" t="-2269" r="-564" b="-4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69620" y="4903470"/>
                <a:ext cx="233172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Mean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Median =</a:t>
                </a:r>
              </a:p>
              <a:p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Mode = 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" y="4903470"/>
                <a:ext cx="2331720" cy="1754326"/>
              </a:xfrm>
              <a:prstGeom prst="rect">
                <a:avLst/>
              </a:prstGeom>
              <a:blipFill rotWithShape="0">
                <a:blip r:embed="rId4"/>
                <a:stretch>
                  <a:fillRect l="-2089" t="-1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486150" y="4880610"/>
                <a:ext cx="2171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Mean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Median =</a:t>
                </a:r>
              </a:p>
              <a:p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Mode =  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150" y="4880610"/>
                <a:ext cx="2171700" cy="1477328"/>
              </a:xfrm>
              <a:prstGeom prst="rect">
                <a:avLst/>
              </a:prstGeom>
              <a:blipFill rotWithShape="0">
                <a:blip r:embed="rId5"/>
                <a:stretch>
                  <a:fillRect l="-2528" t="-2479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580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165"/>
          </a:xfrm>
        </p:spPr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Measures of Spread</a:t>
            </a:r>
            <a:endParaRPr lang="en-US" dirty="0">
              <a:latin typeface="AR DARLING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83385798"/>
                  </p:ext>
                </p:extLst>
              </p:nvPr>
            </p:nvGraphicFramePr>
            <p:xfrm>
              <a:off x="838200" y="1177290"/>
              <a:ext cx="10488930" cy="592074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83385798"/>
                  </p:ext>
                </p:extLst>
              </p:nvPr>
            </p:nvGraphicFramePr>
            <p:xfrm>
              <a:off x="838200" y="1177290"/>
              <a:ext cx="10488930" cy="592074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48859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Calculating Standard Deviation</a:t>
            </a:r>
            <a:endParaRPr lang="en-US" dirty="0">
              <a:latin typeface="AR DARLING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5805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− 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3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8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Calibri" panose="020F0502020204030204" pitchFamily="34" charset="0"/>
                  </a:rPr>
                  <a:t>the sum of</a:t>
                </a:r>
                <a:r>
                  <a:rPr lang="en-US" sz="3200" dirty="0" smtClean="0"/>
                  <a:t>							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		x = each individual term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	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200" dirty="0" smtClean="0"/>
                  <a:t> = the mean 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		n = number of terms in the set</a:t>
                </a:r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58055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364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580" y="56038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The Bell Curve</a:t>
            </a:r>
            <a:endParaRPr lang="en-US" dirty="0">
              <a:latin typeface="AR DARLING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Large sets of data often form a symmetrical, bell-shaped distribution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      THE NORMAL CURVE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5406390" y="1890950"/>
            <a:ext cx="982980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345" y="3257550"/>
            <a:ext cx="8561070" cy="326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72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 DARLING" panose="02000000000000000000" pitchFamily="2" charset="0"/>
              </a:rPr>
              <a:t>Interpretting</a:t>
            </a:r>
            <a:r>
              <a:rPr lang="en-US" dirty="0" smtClean="0">
                <a:latin typeface="AR DARLING" panose="02000000000000000000" pitchFamily="2" charset="0"/>
              </a:rPr>
              <a:t> the Bell Curve</a:t>
            </a:r>
            <a:endParaRPr lang="en-US" dirty="0">
              <a:latin typeface="AR DARLING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930" y="2343150"/>
            <a:ext cx="5383530" cy="3737293"/>
          </a:xfrm>
        </p:spPr>
      </p:pic>
      <p:sp>
        <p:nvSpPr>
          <p:cNvPr id="5" name="TextBox 4"/>
          <p:cNvSpPr txBox="1"/>
          <p:nvPr/>
        </p:nvSpPr>
        <p:spPr>
          <a:xfrm>
            <a:off x="651510" y="2960370"/>
            <a:ext cx="59664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  68% of the data fall within 1 standard   </a:t>
            </a:r>
          </a:p>
          <a:p>
            <a:r>
              <a:rPr lang="en-US" sz="2400" dirty="0" smtClean="0"/>
              <a:t>      deviation from the mean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 95% of the data fall within 2 standard </a:t>
            </a:r>
          </a:p>
          <a:p>
            <a:r>
              <a:rPr lang="en-US" sz="2400" dirty="0" smtClean="0"/>
              <a:t>      deviations from the mean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  99.7% of the data fall within 3 standard </a:t>
            </a:r>
          </a:p>
          <a:p>
            <a:r>
              <a:rPr lang="en-US" sz="2400" dirty="0" smtClean="0"/>
              <a:t>       deviations from the mean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2552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5770"/>
            <a:ext cx="10515600" cy="89154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latin typeface="AR DARLING" panose="02000000000000000000" pitchFamily="2" charset="0"/>
              </a:rPr>
              <a:t>UNEVEN/SKEWED</a:t>
            </a:r>
            <a:br>
              <a:rPr lang="en-US" smtClean="0">
                <a:latin typeface="AR DARLING" panose="02000000000000000000" pitchFamily="2" charset="0"/>
              </a:rPr>
            </a:br>
            <a:r>
              <a:rPr lang="en-US" smtClean="0">
                <a:latin typeface="AR DARLING" panose="02000000000000000000" pitchFamily="2" charset="0"/>
              </a:rPr>
              <a:t> DISTRIBUTIONS</a:t>
            </a:r>
            <a:br>
              <a:rPr lang="en-US" smtClean="0">
                <a:latin typeface="AR DARLING" panose="02000000000000000000" pitchFamily="2" charset="0"/>
              </a:rPr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588770"/>
            <a:ext cx="9292589" cy="3200400"/>
          </a:xfrm>
        </p:spPr>
      </p:pic>
      <p:sp>
        <p:nvSpPr>
          <p:cNvPr id="8" name="Rounded Rectangle 7"/>
          <p:cNvSpPr/>
          <p:nvPr/>
        </p:nvSpPr>
        <p:spPr>
          <a:xfrm>
            <a:off x="1337310" y="5257800"/>
            <a:ext cx="2388870" cy="13030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54480" y="5309144"/>
            <a:ext cx="2388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Bell Curve  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or</a:t>
            </a:r>
          </a:p>
          <a:p>
            <a:r>
              <a:rPr lang="en-US" sz="2400" dirty="0" smtClean="0"/>
              <a:t> Normal Curve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4411980" y="5257800"/>
            <a:ext cx="2366010" cy="13030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46270" y="5309145"/>
            <a:ext cx="2366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2400" u="sng" dirty="0" smtClean="0"/>
              <a:t>Skewed Right  </a:t>
            </a:r>
            <a:r>
              <a:rPr lang="en-US" sz="2400" dirty="0" smtClean="0"/>
              <a:t>most data is less than the mean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7772400" y="5309145"/>
            <a:ext cx="2400300" cy="12003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749540" y="5309145"/>
            <a:ext cx="2434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400" u="sng" dirty="0" smtClean="0"/>
              <a:t>Skewed left</a:t>
            </a:r>
            <a:endParaRPr lang="en-US" u="sng" dirty="0" smtClean="0"/>
          </a:p>
          <a:p>
            <a:r>
              <a:rPr lang="en-US" sz="2400" dirty="0" smtClean="0"/>
              <a:t>most data is more than the mean</a:t>
            </a:r>
          </a:p>
        </p:txBody>
      </p:sp>
    </p:spTree>
    <p:extLst>
      <p:ext uri="{BB962C8B-B14F-4D97-AF65-F5344CB8AC3E}">
        <p14:creationId xmlns:p14="http://schemas.microsoft.com/office/powerpoint/2010/main" val="1706182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SKEWED RIGHT</a:t>
            </a:r>
            <a:endParaRPr lang="en-US" dirty="0">
              <a:latin typeface="AR DARLING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825625"/>
            <a:ext cx="107823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A distribution that is skewed right, means that the tail extends to the right.	</a:t>
            </a:r>
          </a:p>
          <a:p>
            <a:pPr marL="0" indent="0" algn="ctr">
              <a:buNone/>
            </a:pPr>
            <a:r>
              <a:rPr lang="en-US" dirty="0" smtClean="0"/>
              <a:t>MEAN &gt; MEDIAN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4320540" y="2571750"/>
            <a:ext cx="3108960" cy="7543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07" y="3659505"/>
            <a:ext cx="4352925" cy="25174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26530" y="4274820"/>
            <a:ext cx="4286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 1,1,1,2,2,3,5,12, 17</a:t>
            </a:r>
          </a:p>
          <a:p>
            <a:endParaRPr lang="en-US" sz="2400" dirty="0"/>
          </a:p>
          <a:p>
            <a:r>
              <a:rPr lang="en-US" sz="2400" dirty="0" smtClean="0"/>
              <a:t>What would cause this to happen?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736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SKEWED LEFT</a:t>
            </a:r>
            <a:endParaRPr lang="en-US" dirty="0">
              <a:latin typeface="AR DARLING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A distribution that is skewed left, means that the tail extends to the left.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MEAN &lt; MEDIAN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007"/>
          <a:stretch/>
        </p:blipFill>
        <p:spPr>
          <a:xfrm>
            <a:off x="720543" y="3127731"/>
            <a:ext cx="4662987" cy="3049232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4629150" y="2651760"/>
            <a:ext cx="2937510" cy="5715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3577590"/>
            <a:ext cx="4229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Example:  </a:t>
            </a:r>
            <a:r>
              <a:rPr lang="en-US" sz="2400" dirty="0" smtClean="0"/>
              <a:t>Suppose a person is buying a house in Boulder County and asks you what houses typically cost.  Would a mean or median be a better quote to state to the person?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1057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 DARLING" panose="02000000000000000000" pitchFamily="2" charset="0"/>
              </a:rPr>
              <a:t>Interpretting</a:t>
            </a:r>
            <a:r>
              <a:rPr lang="en-US" dirty="0" smtClean="0">
                <a:latin typeface="AR DARLING" panose="02000000000000000000" pitchFamily="2" charset="0"/>
              </a:rPr>
              <a:t> Intelligence using </a:t>
            </a:r>
            <a:br>
              <a:rPr lang="en-US" dirty="0" smtClean="0">
                <a:latin typeface="AR DARLING" panose="02000000000000000000" pitchFamily="2" charset="0"/>
              </a:rPr>
            </a:br>
            <a:r>
              <a:rPr lang="en-US" dirty="0" smtClean="0">
                <a:latin typeface="AR DARLING" panose="02000000000000000000" pitchFamily="2" charset="0"/>
              </a:rPr>
              <a:t>Normal Curve</a:t>
            </a:r>
            <a:endParaRPr lang="en-US" dirty="0">
              <a:latin typeface="AR DARLING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2514600"/>
            <a:ext cx="6736080" cy="3951764"/>
          </a:xfrm>
        </p:spPr>
      </p:pic>
      <p:sp>
        <p:nvSpPr>
          <p:cNvPr id="5" name="TextBox 4"/>
          <p:cNvSpPr txBox="1"/>
          <p:nvPr/>
        </p:nvSpPr>
        <p:spPr>
          <a:xfrm>
            <a:off x="7715250" y="2811780"/>
            <a:ext cx="41605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probability that a random person scores less than 115 on the intelligence test?</a:t>
            </a:r>
          </a:p>
          <a:p>
            <a:endParaRPr lang="en-US" dirty="0"/>
          </a:p>
          <a:p>
            <a:r>
              <a:rPr lang="en-US" sz="2000" dirty="0" smtClean="0"/>
              <a:t>P(&lt;115) = 34% + 34% + 14% + 2% +.1% </a:t>
            </a:r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= 84.1%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409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Correlation Coefficient </a:t>
            </a:r>
            <a:endParaRPr lang="en-US" dirty="0">
              <a:latin typeface="AR DARLING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5770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Expressed as an “r” value that ranges from -1 to + 1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Helps </a:t>
            </a:r>
            <a:r>
              <a:rPr lang="en-US" u="sng" dirty="0" smtClean="0"/>
              <a:t>explain</a:t>
            </a:r>
            <a:r>
              <a:rPr lang="en-US" dirty="0" smtClean="0"/>
              <a:t> how closely two things vary together, which in turn lets us know how well one </a:t>
            </a:r>
            <a:r>
              <a:rPr lang="en-US" u="sng" dirty="0" smtClean="0"/>
              <a:t>predicts</a:t>
            </a:r>
            <a:r>
              <a:rPr lang="en-US" dirty="0" smtClean="0"/>
              <a:t> the other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It shows the </a:t>
            </a:r>
            <a:r>
              <a:rPr lang="en-US" i="1" dirty="0" smtClean="0"/>
              <a:t>strength</a:t>
            </a:r>
            <a:r>
              <a:rPr lang="en-US" dirty="0" smtClean="0"/>
              <a:t> and </a:t>
            </a:r>
            <a:r>
              <a:rPr lang="en-US" i="1" dirty="0" smtClean="0"/>
              <a:t>direction</a:t>
            </a:r>
            <a:r>
              <a:rPr lang="en-US" dirty="0" smtClean="0"/>
              <a:t> of a relationship between variables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093844"/>
            <a:ext cx="587502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20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Calculating a Z-Score</a:t>
            </a:r>
            <a:endParaRPr lang="en-US" dirty="0">
              <a:latin typeface="AR DARLING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730114" y="1337310"/>
            <a:ext cx="3270885" cy="198882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acc>
                            <m:accPr>
                              <m:chr m:val="̅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3326130"/>
            <a:ext cx="5634990" cy="33402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55131" y="3920490"/>
            <a:ext cx="45986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normal curve is standardized by assigning 0 to the mean and ±1 to 1 standard deviation, ±2 for 2 standard deviations, etc.  This allows us to see what slice of the normal curve a piece of data fits in as a percentage.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6220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UNDERSTANDING THE Z SCORE</a:t>
            </a:r>
            <a:endParaRPr lang="en-US" dirty="0">
              <a:latin typeface="AR DARLING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769" y="3297395"/>
            <a:ext cx="6875145" cy="32634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054714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en-US" dirty="0" smtClean="0"/>
                  <a:t> Suppose a person scores a 112 on an intelligence test.  The mean score was 100 with a standard deviation of 15.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112 −100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=0.8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Because it is +0.8 it lies in the 34% slice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to the right of zero. This means they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scored 84% better than the others</a:t>
                </a:r>
              </a:p>
              <a:p>
                <a:pPr marL="0" indent="0">
                  <a:buNone/>
                </a:pPr>
                <a:r>
                  <a:rPr lang="en-US" sz="2400" dirty="0"/>
                  <a:t>t</a:t>
                </a:r>
                <a:r>
                  <a:rPr lang="en-US" sz="2400" dirty="0" smtClean="0"/>
                  <a:t>hat took the same test.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054714" cy="4351338"/>
              </a:xfrm>
              <a:blipFill rotWithShape="0">
                <a:blip r:embed="rId3"/>
                <a:stretch>
                  <a:fillRect l="-883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56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Types of Correlations</a:t>
            </a:r>
            <a:endParaRPr lang="en-US" dirty="0">
              <a:latin typeface="AR DARLING" panose="02000000000000000000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600185"/>
              </p:ext>
            </p:extLst>
          </p:nvPr>
        </p:nvGraphicFramePr>
        <p:xfrm>
          <a:off x="838200" y="1825625"/>
          <a:ext cx="1098042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26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Positive Correlations</a:t>
            </a:r>
            <a:endParaRPr lang="en-US" dirty="0">
              <a:latin typeface="AR DARLING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20495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sz="3800" dirty="0" smtClean="0"/>
              <a:t>“r” value is positive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800" dirty="0"/>
              <a:t> </a:t>
            </a:r>
            <a:r>
              <a:rPr lang="en-US" sz="3800" dirty="0" smtClean="0"/>
              <a:t> both variables (or quantities) increase or decrease together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	</a:t>
            </a:r>
          </a:p>
          <a:p>
            <a:pPr marL="3200400" lvl="7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06" y="3009651"/>
            <a:ext cx="2729389" cy="19850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8211" y="5264765"/>
            <a:ext cx="2841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gpa</a:t>
            </a:r>
            <a:r>
              <a:rPr lang="en-US" dirty="0" smtClean="0"/>
              <a:t> goes up, the number of hours spent studying goes up too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89070" y="403479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Weak correlation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796" y="2878822"/>
            <a:ext cx="2408873" cy="23119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51796" y="5320625"/>
            <a:ext cx="3063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the grade goes down, so does the number of study hours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787890" y="4002156"/>
            <a:ext cx="1565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Perfect positive correlation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9624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Negative Correlations</a:t>
            </a:r>
            <a:endParaRPr lang="en-US" dirty="0">
              <a:latin typeface="AR DARLING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8771"/>
            <a:ext cx="10515600" cy="10972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</a:t>
            </a:r>
            <a:r>
              <a:rPr lang="en-US" sz="1800" dirty="0" smtClean="0"/>
              <a:t> “r” value is negative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</a:t>
            </a:r>
            <a:r>
              <a:rPr lang="en-US" sz="1800" dirty="0" smtClean="0"/>
              <a:t> as one variable (or quantity) increases, the other variable decreases and vice versa.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95" y="2894330"/>
            <a:ext cx="3092608" cy="22491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0595" y="5463540"/>
            <a:ext cx="3380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Gpa</a:t>
            </a:r>
            <a:r>
              <a:rPr lang="en-US" sz="1600" dirty="0" smtClean="0"/>
              <a:t> goes down as the number of video game hours goes up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193698" y="4206568"/>
            <a:ext cx="1304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Weak negative correlation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255" y="2894331"/>
            <a:ext cx="2634615" cy="23705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12255" y="5473182"/>
            <a:ext cx="3120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 the grade goes up, the number of beers drank goes down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9578340" y="4096692"/>
            <a:ext cx="1565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Perfect negative correlation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7960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No Correlation</a:t>
            </a:r>
            <a:endParaRPr lang="en-US" dirty="0">
              <a:latin typeface="AR DARLING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548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has an “r” value that is close to zero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</a:t>
            </a:r>
            <a:r>
              <a:rPr lang="en-US" dirty="0" smtClean="0"/>
              <a:t>“r” values can be (+) or (-)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shows a very weak association between the two variables (or quantities)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909060"/>
            <a:ext cx="4564579" cy="2731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72350" y="3874770"/>
            <a:ext cx="43776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 Demi" panose="020E0802020502020306" pitchFamily="34" charset="0"/>
              </a:rPr>
              <a:t>It is almost impossible to find an appropriate “trend” in the scatterplot.  When this occurs, we say that one quantity (time spent watching TV) is not a good predictor of the other quantity (size of the TV)</a:t>
            </a: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9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Finding the Correlation Coefficient</a:t>
            </a:r>
            <a:endParaRPr lang="en-US" dirty="0">
              <a:latin typeface="AR DARLING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865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input the data into your calculator (</a:t>
            </a:r>
            <a:r>
              <a:rPr lang="en-US" sz="2400" dirty="0" smtClean="0"/>
              <a:t>STAT, EDIT, enter L1, L2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plot the data on your calculator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Turn STAT PLOT on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Change the WINDOW settings to match</a:t>
            </a:r>
          </a:p>
          <a:p>
            <a:pPr marL="914400" lvl="2" indent="0">
              <a:buNone/>
            </a:pPr>
            <a:r>
              <a:rPr lang="en-US" dirty="0" smtClean="0"/>
              <a:t>        the data set</a:t>
            </a:r>
          </a:p>
          <a:p>
            <a:pPr marL="1371600" lvl="2" indent="-457200">
              <a:buAutoNum type="arabicPeriod" startAt="3"/>
            </a:pPr>
            <a:r>
              <a:rPr lang="en-US" dirty="0" smtClean="0"/>
              <a:t>GRAPH the data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calculate the “r value”  (</a:t>
            </a:r>
            <a:r>
              <a:rPr lang="en-US" sz="2400" dirty="0" smtClean="0"/>
              <a:t>DIAGNOSTIC ON, STAT, CALC, 1-VAR STATS)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smtClean="0"/>
              <a:t>  interpret the “r” value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6995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Interpreting the “r” value of a correlation</a:t>
            </a:r>
            <a:endParaRPr lang="en-US" dirty="0">
              <a:latin typeface="AR DARLING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445" y="1690688"/>
            <a:ext cx="8881110" cy="34404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49680" y="5256353"/>
            <a:ext cx="10008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closer the “r value” is to + 1 or -1, the more you can predict the effect that one quantity has on another with strong conviction.  Most statisticians believe &lt; ± 0.8 shows a weak correlation.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6138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 DARLING" panose="02000000000000000000" pitchFamily="2" charset="0"/>
              </a:rPr>
              <a:t>Example Data Set</a:t>
            </a:r>
            <a:endParaRPr lang="en-US" dirty="0">
              <a:latin typeface="AR DARLING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391925"/>
              </p:ext>
            </p:extLst>
          </p:nvPr>
        </p:nvGraphicFramePr>
        <p:xfrm>
          <a:off x="838200" y="1825624"/>
          <a:ext cx="4819650" cy="4380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825"/>
                <a:gridCol w="2409825"/>
              </a:tblGrid>
              <a:tr h="6258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Literacy</a:t>
                      </a:r>
                      <a:r>
                        <a:rPr lang="en-US" sz="2400" baseline="0" dirty="0" smtClean="0"/>
                        <a:t> Percent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Life</a:t>
                      </a:r>
                      <a:r>
                        <a:rPr lang="en-US" sz="2400" baseline="0" dirty="0" smtClean="0"/>
                        <a:t> Expectancy</a:t>
                      </a:r>
                      <a:endParaRPr lang="en-US" sz="2400" dirty="0"/>
                    </a:p>
                  </a:txBody>
                  <a:tcPr anchor="ctr"/>
                </a:tc>
              </a:tr>
              <a:tr h="6258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.29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</a:t>
                      </a:r>
                    </a:p>
                  </a:txBody>
                  <a:tcPr anchor="ctr"/>
                </a:tc>
              </a:tr>
              <a:tr h="6258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.92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77</a:t>
                      </a:r>
                      <a:endParaRPr lang="en-US" sz="2400" dirty="0"/>
                    </a:p>
                  </a:txBody>
                  <a:tcPr anchor="ctr"/>
                </a:tc>
              </a:tr>
              <a:tr h="6258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.52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58</a:t>
                      </a:r>
                      <a:endParaRPr lang="en-US" sz="2400" dirty="0"/>
                    </a:p>
                  </a:txBody>
                  <a:tcPr anchor="ctr"/>
                </a:tc>
              </a:tr>
              <a:tr h="6258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.55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en-US" sz="2400" dirty="0"/>
                    </a:p>
                  </a:txBody>
                  <a:tcPr anchor="ctr"/>
                </a:tc>
              </a:tr>
              <a:tr h="6258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.40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</a:t>
                      </a:r>
                      <a:endParaRPr lang="en-US" sz="2400" dirty="0"/>
                    </a:p>
                  </a:txBody>
                  <a:tcPr anchor="ctr"/>
                </a:tc>
              </a:tr>
              <a:tr h="6258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.66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40830" y="2000250"/>
            <a:ext cx="47129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Input Data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Graph Data on Calculator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Calculate the “r” value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r>
              <a:rPr lang="en-US" sz="2800" dirty="0" smtClean="0"/>
              <a:t>What does the “r” value say about the relationship between literacy percent and life expectancy?</a:t>
            </a:r>
          </a:p>
        </p:txBody>
      </p:sp>
    </p:spTree>
    <p:extLst>
      <p:ext uri="{BB962C8B-B14F-4D97-AF65-F5344CB8AC3E}">
        <p14:creationId xmlns:p14="http://schemas.microsoft.com/office/powerpoint/2010/main" val="59790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976</Words>
  <Application>Microsoft Office PowerPoint</Application>
  <PresentationFormat>Widescreen</PresentationFormat>
  <Paragraphs>158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 DARLING</vt:lpstr>
      <vt:lpstr>Arial</vt:lpstr>
      <vt:lpstr>Berlin Sans FB Demi</vt:lpstr>
      <vt:lpstr>Calibri</vt:lpstr>
      <vt:lpstr>Calibri Light</vt:lpstr>
      <vt:lpstr>Cambria Math</vt:lpstr>
      <vt:lpstr>Wingdings</vt:lpstr>
      <vt:lpstr>Office Theme</vt:lpstr>
      <vt:lpstr>Correlation</vt:lpstr>
      <vt:lpstr>Correlation Coefficient </vt:lpstr>
      <vt:lpstr>Types of Correlations</vt:lpstr>
      <vt:lpstr>Positive Correlations</vt:lpstr>
      <vt:lpstr>Negative Correlations</vt:lpstr>
      <vt:lpstr>No Correlation</vt:lpstr>
      <vt:lpstr>Finding the Correlation Coefficient</vt:lpstr>
      <vt:lpstr>Interpreting the “r” value of a correlation</vt:lpstr>
      <vt:lpstr>Example Data Set</vt:lpstr>
      <vt:lpstr>PowerPoint Presentation</vt:lpstr>
      <vt:lpstr>Calculating Mean, Median, and Mode</vt:lpstr>
      <vt:lpstr>Measures of Spread</vt:lpstr>
      <vt:lpstr>Calculating Standard Deviation</vt:lpstr>
      <vt:lpstr>The Bell Curve</vt:lpstr>
      <vt:lpstr>Interpretting the Bell Curve</vt:lpstr>
      <vt:lpstr>UNEVEN/SKEWED  DISTRIBUTIONS </vt:lpstr>
      <vt:lpstr>SKEWED RIGHT</vt:lpstr>
      <vt:lpstr>SKEWED LEFT</vt:lpstr>
      <vt:lpstr>Interpretting Intelligence using  Normal Curve</vt:lpstr>
      <vt:lpstr>Calculating a Z-Score</vt:lpstr>
      <vt:lpstr>UNDERSTANDING THE Z SCORE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</dc:title>
  <dc:creator>KEN AYERS</dc:creator>
  <cp:lastModifiedBy>KEN AYERS</cp:lastModifiedBy>
  <cp:revision>25</cp:revision>
  <dcterms:created xsi:type="dcterms:W3CDTF">2014-09-29T00:44:04Z</dcterms:created>
  <dcterms:modified xsi:type="dcterms:W3CDTF">2014-09-29T04:20:31Z</dcterms:modified>
</cp:coreProperties>
</file>